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&amp;ehk=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80" r:id="rId1"/>
    <p:sldMasterId id="2147483685" r:id="rId2"/>
    <p:sldMasterId id="2147483688" r:id="rId3"/>
    <p:sldMasterId id="2147483694" r:id="rId4"/>
  </p:sldMasterIdLst>
  <p:notesMasterIdLst>
    <p:notesMasterId r:id="rId60"/>
  </p:notesMasterIdLst>
  <p:sldIdLst>
    <p:sldId id="256" r:id="rId5"/>
    <p:sldId id="262" r:id="rId6"/>
    <p:sldId id="273" r:id="rId7"/>
    <p:sldId id="346" r:id="rId8"/>
    <p:sldId id="257" r:id="rId9"/>
    <p:sldId id="347" r:id="rId10"/>
    <p:sldId id="261" r:id="rId11"/>
    <p:sldId id="348" r:id="rId12"/>
    <p:sldId id="375" r:id="rId13"/>
    <p:sldId id="333" r:id="rId14"/>
    <p:sldId id="374" r:id="rId15"/>
    <p:sldId id="283" r:id="rId16"/>
    <p:sldId id="350" r:id="rId17"/>
    <p:sldId id="369" r:id="rId18"/>
    <p:sldId id="331" r:id="rId19"/>
    <p:sldId id="349" r:id="rId20"/>
    <p:sldId id="267" r:id="rId21"/>
    <p:sldId id="376" r:id="rId22"/>
    <p:sldId id="356" r:id="rId23"/>
    <p:sldId id="295" r:id="rId24"/>
    <p:sldId id="351" r:id="rId25"/>
    <p:sldId id="292" r:id="rId26"/>
    <p:sldId id="293" r:id="rId27"/>
    <p:sldId id="294" r:id="rId28"/>
    <p:sldId id="335" r:id="rId29"/>
    <p:sldId id="353" r:id="rId30"/>
    <p:sldId id="352" r:id="rId31"/>
    <p:sldId id="354" r:id="rId32"/>
    <p:sldId id="355" r:id="rId33"/>
    <p:sldId id="320" r:id="rId34"/>
    <p:sldId id="301" r:id="rId35"/>
    <p:sldId id="303" r:id="rId36"/>
    <p:sldId id="321" r:id="rId37"/>
    <p:sldId id="322" r:id="rId38"/>
    <p:sldId id="357" r:id="rId39"/>
    <p:sldId id="358" r:id="rId40"/>
    <p:sldId id="359" r:id="rId41"/>
    <p:sldId id="336" r:id="rId42"/>
    <p:sldId id="360" r:id="rId43"/>
    <p:sldId id="361" r:id="rId44"/>
    <p:sldId id="362" r:id="rId45"/>
    <p:sldId id="363" r:id="rId46"/>
    <p:sldId id="371" r:id="rId47"/>
    <p:sldId id="364" r:id="rId48"/>
    <p:sldId id="337" r:id="rId49"/>
    <p:sldId id="365" r:id="rId50"/>
    <p:sldId id="342" r:id="rId51"/>
    <p:sldId id="325" r:id="rId52"/>
    <p:sldId id="327" r:id="rId53"/>
    <p:sldId id="366" r:id="rId54"/>
    <p:sldId id="368" r:id="rId55"/>
    <p:sldId id="377" r:id="rId56"/>
    <p:sldId id="370" r:id="rId57"/>
    <p:sldId id="367" r:id="rId58"/>
    <p:sldId id="272" r:id="rId59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61"/>
      <p:bold r:id="rId62"/>
      <p:italic r:id="rId63"/>
      <p:boldItalic r:id="rId64"/>
    </p:embeddedFont>
    <p:embeddedFont>
      <p:font typeface="Franklin Gothic Book" panose="020B0503020102020204" pitchFamily="34" charset="0"/>
      <p:regular r:id="rId65"/>
      <p:italic r:id="rId66"/>
    </p:embeddedFont>
    <p:embeddedFont>
      <p:font typeface="Ink Free" panose="03080402000500000000" pitchFamily="66" charset="0"/>
      <p:regular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5">
          <p15:clr>
            <a:srgbClr val="A4A3A4"/>
          </p15:clr>
        </p15:guide>
        <p15:guide id="4" orient="horz" pos="4142">
          <p15:clr>
            <a:srgbClr val="A4A3A4"/>
          </p15:clr>
        </p15:guide>
        <p15:guide id="5" orient="horz" pos="799">
          <p15:clr>
            <a:srgbClr val="A4A3A4"/>
          </p15:clr>
        </p15:guide>
        <p15:guide id="6" orient="horz" pos="3974">
          <p15:clr>
            <a:srgbClr val="A4A3A4"/>
          </p15:clr>
        </p15:guide>
        <p15:guide id="7" pos="295">
          <p15:clr>
            <a:srgbClr val="A4A3A4"/>
          </p15:clr>
        </p15:guide>
        <p15:guide id="8">
          <p15:clr>
            <a:srgbClr val="A4A3A4"/>
          </p15:clr>
        </p15:guide>
        <p15:guide id="9" pos="589">
          <p15:clr>
            <a:srgbClr val="A4A3A4"/>
          </p15:clr>
        </p15:guide>
        <p15:guide id="10" pos="5534">
          <p15:clr>
            <a:srgbClr val="A4A3A4"/>
          </p15:clr>
        </p15:guide>
        <p15:guide id="11" pos="5352">
          <p15:clr>
            <a:srgbClr val="A4A3A4"/>
          </p15:clr>
        </p15:guide>
        <p15:guide id="12" pos="1700">
          <p15:clr>
            <a:srgbClr val="A4A3A4"/>
          </p15:clr>
        </p15:guide>
        <p15:guide id="13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e Tieglack" initials="LT" lastIdx="1" clrIdx="0"/>
  <p:cmAuthor id="2" name="Jana Kleinitz" initials="J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9"/>
    <a:srgbClr val="D4E1E3"/>
    <a:srgbClr val="EAEAEA"/>
    <a:srgbClr val="7195E5"/>
    <a:srgbClr val="CCCCFF"/>
    <a:srgbClr val="99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24" autoAdjust="0"/>
    <p:restoredTop sz="82765" autoAdjust="0"/>
  </p:normalViewPr>
  <p:slideViewPr>
    <p:cSldViewPr showGuides="1">
      <p:cViewPr varScale="1">
        <p:scale>
          <a:sx n="127" d="100"/>
          <a:sy n="127" d="100"/>
        </p:scale>
        <p:origin x="2512" y="176"/>
      </p:cViewPr>
      <p:guideLst>
        <p:guide orient="horz" pos="295"/>
        <p:guide orient="horz"/>
        <p:guide orient="horz" pos="5"/>
        <p:guide orient="horz" pos="4142"/>
        <p:guide orient="horz" pos="799"/>
        <p:guide orient="horz" pos="3974"/>
        <p:guide pos="295"/>
        <p:guide/>
        <p:guide pos="589"/>
        <p:guide pos="5534"/>
        <p:guide pos="5352"/>
        <p:guide pos="1700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6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/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/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/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/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/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/>
      <dgm:t>
        <a:bodyPr/>
        <a:lstStyle/>
        <a:p>
          <a:pPr>
            <a:buNone/>
          </a:pPr>
          <a:r>
            <a:rPr lang="de-DE" sz="2400" dirty="0"/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/>
      <dgm:t>
        <a:bodyPr/>
        <a:lstStyle/>
        <a:p>
          <a:pPr>
            <a:buNone/>
          </a:pPr>
          <a:r>
            <a:rPr lang="de-DE" sz="2400" dirty="0"/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/>
      <dgm:t>
        <a:bodyPr/>
        <a:lstStyle/>
        <a:p>
          <a:pPr>
            <a:buNone/>
          </a:pPr>
          <a:r>
            <a:rPr lang="de-DE" sz="2400" dirty="0"/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/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/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/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/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/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/>
      <dgm:t>
        <a:bodyPr/>
        <a:lstStyle/>
        <a:p>
          <a:pPr>
            <a:buNone/>
          </a:pPr>
          <a:r>
            <a:rPr lang="de-DE" sz="2400" dirty="0"/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/>
      <dgm:t>
        <a:bodyPr/>
        <a:lstStyle/>
        <a:p>
          <a:pPr>
            <a:buNone/>
          </a:pPr>
          <a:r>
            <a:rPr lang="de-DE" sz="2400" dirty="0"/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/>
      <dgm:t>
        <a:bodyPr/>
        <a:lstStyle/>
        <a:p>
          <a:pPr>
            <a:buNone/>
          </a:pPr>
          <a:r>
            <a:rPr lang="de-DE" sz="2400" dirty="0"/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/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/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/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/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/>
      <dgm:t>
        <a:bodyPr/>
        <a:lstStyle/>
        <a:p>
          <a:pPr>
            <a:buNone/>
          </a:pPr>
          <a:r>
            <a:rPr lang="de-DE" sz="2400" dirty="0"/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/>
      <dgm:t>
        <a:bodyPr/>
        <a:lstStyle/>
        <a:p>
          <a:pPr>
            <a:buNone/>
          </a:pPr>
          <a:r>
            <a:rPr lang="de-DE" sz="2400" dirty="0"/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/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/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/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/>
      <dgm:t>
        <a:bodyPr/>
        <a:lstStyle/>
        <a:p>
          <a:pPr>
            <a:buNone/>
          </a:pPr>
          <a:r>
            <a:rPr lang="de-DE" sz="2400" dirty="0"/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/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/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/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/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SPSO</a:t>
          </a:r>
          <a:r>
            <a:rPr lang="de-DE" sz="3600" dirty="0"/>
            <a:t> </a:t>
          </a:r>
          <a:r>
            <a:rPr lang="de-DE" sz="2000" dirty="0"/>
            <a:t>(</a:t>
          </a:r>
          <a:r>
            <a:rPr lang="de-DE" sz="2000" dirty="0" err="1"/>
            <a:t>Studiengangsspezifische</a:t>
          </a:r>
          <a:r>
            <a:rPr lang="de-DE" sz="2000" dirty="0"/>
            <a:t> Prüfungsordnung)</a:t>
          </a:r>
          <a:endParaRPr lang="de-DE" sz="3600" dirty="0"/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/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/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SPSO</a:t>
          </a:r>
          <a:r>
            <a:rPr lang="de-DE" sz="3600" dirty="0">
              <a:solidFill>
                <a:schemeClr val="accent6"/>
              </a:solidFill>
            </a:rPr>
            <a:t> </a:t>
          </a:r>
          <a:r>
            <a:rPr lang="de-DE" sz="2000" dirty="0">
              <a:solidFill>
                <a:schemeClr val="accent6"/>
              </a:solidFill>
            </a:rPr>
            <a:t>(</a:t>
          </a:r>
          <a:r>
            <a:rPr lang="de-DE" sz="2000" dirty="0" err="1">
              <a:solidFill>
                <a:schemeClr val="accent6"/>
              </a:solidFill>
            </a:rPr>
            <a:t>Studiengangsspezifische</a:t>
          </a:r>
          <a:r>
            <a:rPr lang="de-DE" sz="2000" dirty="0">
              <a:solidFill>
                <a:schemeClr val="accent6"/>
              </a:solidFill>
            </a:rPr>
            <a:t> Prüfungsordnung)</a:t>
          </a:r>
          <a:endParaRPr lang="de-DE" sz="3600" dirty="0">
            <a:solidFill>
              <a:schemeClr val="accent6"/>
            </a:solidFill>
          </a:endParaRPr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 err="1"/>
            <a:t>Stud.ip</a:t>
          </a:r>
          <a:r>
            <a:rPr lang="de-DE" sz="2400" dirty="0"/>
            <a:t>, Ilias und </a:t>
          </a:r>
          <a:r>
            <a:rPr lang="de-DE" sz="2400" dirty="0" err="1"/>
            <a:t>co.</a:t>
          </a:r>
          <a:endParaRPr lang="de-DE" sz="2400" dirty="0"/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/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32D30C-C36B-4823-9551-62B748140ADE}" type="doc">
      <dgm:prSet loTypeId="urn:microsoft.com/office/officeart/2005/8/layout/chevron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de-DE"/>
        </a:p>
      </dgm:t>
    </dgm:pt>
    <dgm:pt modelId="{E89DE624-CF6E-4131-8713-D8533D69D85F}">
      <dgm:prSet/>
      <dgm:spPr/>
      <dgm:t>
        <a:bodyPr anchor="ctr"/>
        <a:lstStyle/>
        <a:p>
          <a:r>
            <a:rPr lang="de-DE" dirty="0">
              <a:solidFill>
                <a:schemeClr val="accent6"/>
              </a:solidFill>
            </a:rPr>
            <a:t>1.</a:t>
          </a:r>
        </a:p>
      </dgm:t>
    </dgm:pt>
    <dgm:pt modelId="{1450703F-A0CB-453E-8F31-F1674FFE8C94}" type="parTrans" cxnId="{44018D84-A267-4EC5-A18D-BD81C461036F}">
      <dgm:prSet/>
      <dgm:spPr/>
      <dgm:t>
        <a:bodyPr/>
        <a:lstStyle/>
        <a:p>
          <a:endParaRPr lang="de-DE"/>
        </a:p>
      </dgm:t>
    </dgm:pt>
    <dgm:pt modelId="{1D24E2D5-0E9A-4121-80A0-70266CD962E6}" type="sibTrans" cxnId="{44018D84-A267-4EC5-A18D-BD81C461036F}">
      <dgm:prSet/>
      <dgm:spPr/>
      <dgm:t>
        <a:bodyPr/>
        <a:lstStyle/>
        <a:p>
          <a:endParaRPr lang="de-DE"/>
        </a:p>
      </dgm:t>
    </dgm:pt>
    <dgm:pt modelId="{FDA93954-59D6-4FD6-BFEF-45288AB95AFD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2.</a:t>
          </a:r>
        </a:p>
      </dgm:t>
    </dgm:pt>
    <dgm:pt modelId="{5373DA80-7AE2-41D6-AA4B-F5739DE55B85}" type="parTrans" cxnId="{6E850515-2842-464F-8A3B-6F3E04BACC2E}">
      <dgm:prSet/>
      <dgm:spPr/>
      <dgm:t>
        <a:bodyPr/>
        <a:lstStyle/>
        <a:p>
          <a:endParaRPr lang="de-DE"/>
        </a:p>
      </dgm:t>
    </dgm:pt>
    <dgm:pt modelId="{8C7BE3D0-2DC4-42A8-9DAE-699BB9EFC20E}" type="sibTrans" cxnId="{6E850515-2842-464F-8A3B-6F3E04BACC2E}">
      <dgm:prSet/>
      <dgm:spPr/>
      <dgm:t>
        <a:bodyPr/>
        <a:lstStyle/>
        <a:p>
          <a:endParaRPr lang="de-DE"/>
        </a:p>
      </dgm:t>
    </dgm:pt>
    <dgm:pt modelId="{BB6C3773-4329-4709-8011-D69464F1DDE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3.</a:t>
          </a:r>
        </a:p>
      </dgm:t>
    </dgm:pt>
    <dgm:pt modelId="{A903226D-F717-4A20-9578-92968E0FCFC4}" type="parTrans" cxnId="{D639F25D-901A-4920-ADBF-A58456370762}">
      <dgm:prSet/>
      <dgm:spPr/>
      <dgm:t>
        <a:bodyPr/>
        <a:lstStyle/>
        <a:p>
          <a:endParaRPr lang="de-DE"/>
        </a:p>
      </dgm:t>
    </dgm:pt>
    <dgm:pt modelId="{F759DFA1-5DBB-41E1-A2EC-9100F2B4A3E3}" type="sibTrans" cxnId="{D639F25D-901A-4920-ADBF-A58456370762}">
      <dgm:prSet/>
      <dgm:spPr/>
      <dgm:t>
        <a:bodyPr/>
        <a:lstStyle/>
        <a:p>
          <a:endParaRPr lang="de-DE"/>
        </a:p>
      </dgm:t>
    </dgm:pt>
    <dgm:pt modelId="{80A08DA8-D694-4905-AA82-544E805FCD9F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4.</a:t>
          </a:r>
        </a:p>
      </dgm:t>
    </dgm:pt>
    <dgm:pt modelId="{1B1D4589-B01A-42C5-8A0D-69DA9E41CBEB}" type="parTrans" cxnId="{EFAB21A9-D40E-4092-B2AF-BFA7515B10DF}">
      <dgm:prSet/>
      <dgm:spPr/>
      <dgm:t>
        <a:bodyPr/>
        <a:lstStyle/>
        <a:p>
          <a:endParaRPr lang="de-DE"/>
        </a:p>
      </dgm:t>
    </dgm:pt>
    <dgm:pt modelId="{A1330719-2ACD-4B6C-86CB-5ED0C303DD5B}" type="sibTrans" cxnId="{EFAB21A9-D40E-4092-B2AF-BFA7515B10DF}">
      <dgm:prSet/>
      <dgm:spPr/>
      <dgm:t>
        <a:bodyPr/>
        <a:lstStyle/>
        <a:p>
          <a:endParaRPr lang="de-DE"/>
        </a:p>
      </dgm:t>
    </dgm:pt>
    <dgm:pt modelId="{7698480D-0B95-47AF-B239-5DA6868B7B0E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5.</a:t>
          </a:r>
        </a:p>
      </dgm:t>
    </dgm:pt>
    <dgm:pt modelId="{B0BA5CC3-3AC7-4342-AEB6-D2784020B277}" type="parTrans" cxnId="{80E81982-29DF-4F7C-A01C-C5247E0488D3}">
      <dgm:prSet/>
      <dgm:spPr/>
      <dgm:t>
        <a:bodyPr/>
        <a:lstStyle/>
        <a:p>
          <a:endParaRPr lang="de-DE"/>
        </a:p>
      </dgm:t>
    </dgm:pt>
    <dgm:pt modelId="{360C46C0-20B4-4DD6-B55D-2DBB910286A3}" type="sibTrans" cxnId="{80E81982-29DF-4F7C-A01C-C5247E0488D3}">
      <dgm:prSet/>
      <dgm:spPr/>
      <dgm:t>
        <a:bodyPr/>
        <a:lstStyle/>
        <a:p>
          <a:endParaRPr lang="de-DE"/>
        </a:p>
      </dgm:t>
    </dgm:pt>
    <dgm:pt modelId="{EF37CB38-BB35-4215-ACD7-EA364CC888F3}">
      <dgm:prSet/>
      <dgm:spPr/>
      <dgm:t>
        <a:bodyPr/>
        <a:lstStyle/>
        <a:p>
          <a:r>
            <a:rPr lang="de-DE" dirty="0">
              <a:solidFill>
                <a:schemeClr val="accent6"/>
              </a:solidFill>
            </a:rPr>
            <a:t>6.</a:t>
          </a:r>
        </a:p>
      </dgm:t>
    </dgm:pt>
    <dgm:pt modelId="{DA61DE3F-1D75-4C96-BD1F-CD307E967C1B}" type="parTrans" cxnId="{66748DA9-F143-4987-AC9A-DABE3D794EC4}">
      <dgm:prSet/>
      <dgm:spPr/>
      <dgm:t>
        <a:bodyPr/>
        <a:lstStyle/>
        <a:p>
          <a:endParaRPr lang="de-DE"/>
        </a:p>
      </dgm:t>
    </dgm:pt>
    <dgm:pt modelId="{06D583F7-4979-4E72-A49B-1E856B9720AB}" type="sibTrans" cxnId="{66748DA9-F143-4987-AC9A-DABE3D794EC4}">
      <dgm:prSet/>
      <dgm:spPr/>
      <dgm:t>
        <a:bodyPr/>
        <a:lstStyle/>
        <a:p>
          <a:endParaRPr lang="de-DE"/>
        </a:p>
      </dgm:t>
    </dgm:pt>
    <dgm:pt modelId="{707FE7E5-180F-449C-A0B5-956CCCA4A42F}">
      <dgm:prSet/>
      <dgm:spPr/>
      <dgm:t>
        <a:bodyPr/>
        <a:lstStyle/>
        <a:p>
          <a:r>
            <a:rPr lang="de-DE" dirty="0"/>
            <a:t>7.</a:t>
          </a:r>
        </a:p>
      </dgm:t>
    </dgm:pt>
    <dgm:pt modelId="{F71E84DF-79E1-4B0F-B344-1676087DC221}" type="parTrans" cxnId="{D88DB6A7-A7A2-4335-9E4F-59D9031C59DA}">
      <dgm:prSet/>
      <dgm:spPr/>
      <dgm:t>
        <a:bodyPr/>
        <a:lstStyle/>
        <a:p>
          <a:endParaRPr lang="de-DE"/>
        </a:p>
      </dgm:t>
    </dgm:pt>
    <dgm:pt modelId="{209BCB76-26D9-4362-AD9F-850DD29B1278}" type="sibTrans" cxnId="{D88DB6A7-A7A2-4335-9E4F-59D9031C59DA}">
      <dgm:prSet/>
      <dgm:spPr/>
      <dgm:t>
        <a:bodyPr/>
        <a:lstStyle/>
        <a:p>
          <a:endParaRPr lang="de-DE"/>
        </a:p>
      </dgm:t>
    </dgm:pt>
    <dgm:pt modelId="{E0F455F4-910D-46A2-ADCB-E1C27C09CE70}">
      <dgm:prSet custT="1"/>
      <dgm:spPr/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Institut und Lehrstühle</a:t>
          </a:r>
        </a:p>
      </dgm:t>
    </dgm:pt>
    <dgm:pt modelId="{B7DF932C-7600-4512-8954-F1A143086551}" type="parTrans" cxnId="{42E4AA7C-1FA2-44E5-ACED-883333435EA9}">
      <dgm:prSet/>
      <dgm:spPr/>
      <dgm:t>
        <a:bodyPr/>
        <a:lstStyle/>
        <a:p>
          <a:endParaRPr lang="de-DE"/>
        </a:p>
      </dgm:t>
    </dgm:pt>
    <dgm:pt modelId="{4D2F71CD-96F9-487C-BEF7-BDAFD99C8DEE}" type="sibTrans" cxnId="{42E4AA7C-1FA2-44E5-ACED-883333435EA9}">
      <dgm:prSet/>
      <dgm:spPr/>
      <dgm:t>
        <a:bodyPr/>
        <a:lstStyle/>
        <a:p>
          <a:endParaRPr lang="de-DE"/>
        </a:p>
      </dgm:t>
    </dgm:pt>
    <dgm:pt modelId="{42E201DA-37F2-476B-BECA-20CDEC7082A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Studentenleben</a:t>
          </a:r>
        </a:p>
      </dgm:t>
    </dgm:pt>
    <dgm:pt modelId="{2E4E229A-5EE2-46BE-8814-814FC200CEA2}" type="parTrans" cxnId="{28111594-B549-4C67-B132-DD7E14DC9ED4}">
      <dgm:prSet/>
      <dgm:spPr/>
      <dgm:t>
        <a:bodyPr/>
        <a:lstStyle/>
        <a:p>
          <a:endParaRPr lang="de-DE"/>
        </a:p>
      </dgm:t>
    </dgm:pt>
    <dgm:pt modelId="{93A74A3C-C37B-4CC3-9F39-1320A68F2E18}" type="sibTrans" cxnId="{28111594-B549-4C67-B132-DD7E14DC9ED4}">
      <dgm:prSet/>
      <dgm:spPr/>
      <dgm:t>
        <a:bodyPr/>
        <a:lstStyle/>
        <a:p>
          <a:endParaRPr lang="de-DE"/>
        </a:p>
      </dgm:t>
    </dgm:pt>
    <dgm:pt modelId="{7B97A85E-80D9-42D7-9376-9E08107B2FF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Uni Knigge</a:t>
          </a:r>
        </a:p>
      </dgm:t>
    </dgm:pt>
    <dgm:pt modelId="{40164603-392F-4EAD-A21C-D2DA028C36B0}" type="parTrans" cxnId="{571F5087-0525-4CF1-AE7E-699C2935E07A}">
      <dgm:prSet/>
      <dgm:spPr/>
      <dgm:t>
        <a:bodyPr/>
        <a:lstStyle/>
        <a:p>
          <a:endParaRPr lang="de-DE"/>
        </a:p>
      </dgm:t>
    </dgm:pt>
    <dgm:pt modelId="{F4E3E1FE-361F-4AFF-AAAC-D3813477EEBC}" type="sibTrans" cxnId="{571F5087-0525-4CF1-AE7E-699C2935E07A}">
      <dgm:prSet/>
      <dgm:spPr/>
      <dgm:t>
        <a:bodyPr/>
        <a:lstStyle/>
        <a:p>
          <a:endParaRPr lang="de-DE"/>
        </a:p>
      </dgm:t>
    </dgm:pt>
    <dgm:pt modelId="{2535058E-A4BE-4FE7-88C0-373B3B44DED0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Wo finde ich was?</a:t>
          </a:r>
        </a:p>
      </dgm:t>
    </dgm:pt>
    <dgm:pt modelId="{D761D440-FEA2-4309-A9FF-4D6A4BFD4E38}" type="parTrans" cxnId="{C4C15949-C3E9-4461-99A1-8B7DD23C8E61}">
      <dgm:prSet/>
      <dgm:spPr/>
      <dgm:t>
        <a:bodyPr/>
        <a:lstStyle/>
        <a:p>
          <a:endParaRPr lang="de-DE"/>
        </a:p>
      </dgm:t>
    </dgm:pt>
    <dgm:pt modelId="{43AA79D3-008B-4133-8412-E6CD97C859A0}" type="sibTrans" cxnId="{C4C15949-C3E9-4461-99A1-8B7DD23C8E61}">
      <dgm:prSet/>
      <dgm:spPr/>
      <dgm:t>
        <a:bodyPr/>
        <a:lstStyle/>
        <a:p>
          <a:endParaRPr lang="de-DE"/>
        </a:p>
      </dgm:t>
    </dgm:pt>
    <dgm:pt modelId="{C5805B49-AB1A-4169-94C5-BD5502E24502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>
              <a:solidFill>
                <a:schemeClr val="accent6"/>
              </a:solidFill>
            </a:rPr>
            <a:t>SPSO</a:t>
          </a:r>
          <a:r>
            <a:rPr lang="de-DE" sz="3600" dirty="0">
              <a:solidFill>
                <a:schemeClr val="accent6"/>
              </a:solidFill>
            </a:rPr>
            <a:t> </a:t>
          </a:r>
          <a:r>
            <a:rPr lang="de-DE" sz="2000" dirty="0">
              <a:solidFill>
                <a:schemeClr val="accent6"/>
              </a:solidFill>
            </a:rPr>
            <a:t>(</a:t>
          </a:r>
          <a:r>
            <a:rPr lang="de-DE" sz="2000" dirty="0" err="1">
              <a:solidFill>
                <a:schemeClr val="accent6"/>
              </a:solidFill>
            </a:rPr>
            <a:t>Studiengangsspezifische</a:t>
          </a:r>
          <a:r>
            <a:rPr lang="de-DE" sz="2000" dirty="0">
              <a:solidFill>
                <a:schemeClr val="accent6"/>
              </a:solidFill>
            </a:rPr>
            <a:t> Prüfungsordnung)</a:t>
          </a:r>
          <a:endParaRPr lang="de-DE" sz="3600" dirty="0">
            <a:solidFill>
              <a:schemeClr val="accent6"/>
            </a:solidFill>
          </a:endParaRPr>
        </a:p>
      </dgm:t>
    </dgm:pt>
    <dgm:pt modelId="{F7401A50-09F3-463A-8CD0-C9D75B0936A1}" type="parTrans" cxnId="{56E2261D-302E-4E51-88A1-B3C9A6622A7B}">
      <dgm:prSet/>
      <dgm:spPr/>
      <dgm:t>
        <a:bodyPr/>
        <a:lstStyle/>
        <a:p>
          <a:endParaRPr lang="de-DE"/>
        </a:p>
      </dgm:t>
    </dgm:pt>
    <dgm:pt modelId="{01646062-AC48-42B8-9FAE-2F89FE4D3634}" type="sibTrans" cxnId="{56E2261D-302E-4E51-88A1-B3C9A6622A7B}">
      <dgm:prSet/>
      <dgm:spPr/>
      <dgm:t>
        <a:bodyPr/>
        <a:lstStyle/>
        <a:p>
          <a:endParaRPr lang="de-DE"/>
        </a:p>
      </dgm:t>
    </dgm:pt>
    <dgm:pt modelId="{EFE93025-F215-40D6-90CA-35B4FDA3AF92}">
      <dgm:prSet custT="1"/>
      <dgm:spPr>
        <a:noFill/>
      </dgm:spPr>
      <dgm:t>
        <a:bodyPr/>
        <a:lstStyle/>
        <a:p>
          <a:pPr>
            <a:buNone/>
          </a:pPr>
          <a:r>
            <a:rPr lang="de-DE" sz="2400" dirty="0" err="1">
              <a:solidFill>
                <a:schemeClr val="accent6"/>
              </a:solidFill>
            </a:rPr>
            <a:t>Stud.ip</a:t>
          </a:r>
          <a:r>
            <a:rPr lang="de-DE" sz="2400" dirty="0">
              <a:solidFill>
                <a:schemeClr val="accent6"/>
              </a:solidFill>
            </a:rPr>
            <a:t>, Ilias und </a:t>
          </a:r>
          <a:r>
            <a:rPr lang="de-DE" sz="2400" dirty="0" err="1">
              <a:solidFill>
                <a:schemeClr val="accent6"/>
              </a:solidFill>
            </a:rPr>
            <a:t>co.</a:t>
          </a:r>
          <a:endParaRPr lang="de-DE" sz="2400" dirty="0">
            <a:solidFill>
              <a:schemeClr val="accent6"/>
            </a:solidFill>
          </a:endParaRPr>
        </a:p>
      </dgm:t>
    </dgm:pt>
    <dgm:pt modelId="{B95611A5-86D3-4281-8BB6-0AA67E4E761C}" type="parTrans" cxnId="{4702A1E8-806B-410B-BFCC-87342127B76B}">
      <dgm:prSet/>
      <dgm:spPr/>
      <dgm:t>
        <a:bodyPr/>
        <a:lstStyle/>
        <a:p>
          <a:endParaRPr lang="de-DE"/>
        </a:p>
      </dgm:t>
    </dgm:pt>
    <dgm:pt modelId="{DFD4D50E-ABCF-44DD-8829-003DC27E7109}" type="sibTrans" cxnId="{4702A1E8-806B-410B-BFCC-87342127B76B}">
      <dgm:prSet/>
      <dgm:spPr/>
      <dgm:t>
        <a:bodyPr/>
        <a:lstStyle/>
        <a:p>
          <a:endParaRPr lang="de-DE"/>
        </a:p>
      </dgm:t>
    </dgm:pt>
    <dgm:pt modelId="{64D428D7-6BCF-4D66-AD71-85A38F22DF87}">
      <dgm:prSet custT="1"/>
      <dgm:spPr>
        <a:solidFill>
          <a:schemeClr val="accent6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2400" dirty="0"/>
            <a:t>Stundenplanerstellung &amp; Termine</a:t>
          </a:r>
        </a:p>
      </dgm:t>
    </dgm:pt>
    <dgm:pt modelId="{D1529D22-3212-40F4-86D3-F97E679A8489}" type="parTrans" cxnId="{F2820E23-4A2B-4FDE-A7AD-A18D200E5A9C}">
      <dgm:prSet/>
      <dgm:spPr/>
      <dgm:t>
        <a:bodyPr/>
        <a:lstStyle/>
        <a:p>
          <a:endParaRPr lang="de-DE"/>
        </a:p>
      </dgm:t>
    </dgm:pt>
    <dgm:pt modelId="{3BEAE7D4-16B0-4AF4-80E8-2BEA5C3582EE}" type="sibTrans" cxnId="{F2820E23-4A2B-4FDE-A7AD-A18D200E5A9C}">
      <dgm:prSet/>
      <dgm:spPr/>
      <dgm:t>
        <a:bodyPr/>
        <a:lstStyle/>
        <a:p>
          <a:endParaRPr lang="de-DE"/>
        </a:p>
      </dgm:t>
    </dgm:pt>
    <dgm:pt modelId="{3C09041D-FA3A-424B-8BC1-9CC415937D26}" type="pres">
      <dgm:prSet presAssocID="{C532D30C-C36B-4823-9551-62B748140ADE}" presName="linearFlow" presStyleCnt="0">
        <dgm:presLayoutVars>
          <dgm:dir/>
          <dgm:animLvl val="lvl"/>
          <dgm:resizeHandles val="exact"/>
        </dgm:presLayoutVars>
      </dgm:prSet>
      <dgm:spPr/>
    </dgm:pt>
    <dgm:pt modelId="{A159BBCC-2C3C-4DD1-B470-D62E83832E66}" type="pres">
      <dgm:prSet presAssocID="{E89DE624-CF6E-4131-8713-D8533D69D85F}" presName="composite" presStyleCnt="0"/>
      <dgm:spPr/>
    </dgm:pt>
    <dgm:pt modelId="{7F2C5CE3-75BF-40AF-9196-B6EEAEF92268}" type="pres">
      <dgm:prSet presAssocID="{E89DE624-CF6E-4131-8713-D8533D69D85F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14329AA5-8152-44C9-A131-7D08FC240990}" type="pres">
      <dgm:prSet presAssocID="{E89DE624-CF6E-4131-8713-D8533D69D85F}" presName="descendantText" presStyleLbl="alignAcc1" presStyleIdx="0" presStyleCnt="7">
        <dgm:presLayoutVars>
          <dgm:bulletEnabled val="1"/>
        </dgm:presLayoutVars>
      </dgm:prSet>
      <dgm:spPr/>
    </dgm:pt>
    <dgm:pt modelId="{A38042FD-47B8-4863-9402-B1BFE0A8E852}" type="pres">
      <dgm:prSet presAssocID="{1D24E2D5-0E9A-4121-80A0-70266CD962E6}" presName="sp" presStyleCnt="0"/>
      <dgm:spPr/>
    </dgm:pt>
    <dgm:pt modelId="{7BAF4F1F-5B10-46BF-A810-D08C5F4D31E6}" type="pres">
      <dgm:prSet presAssocID="{FDA93954-59D6-4FD6-BFEF-45288AB95AFD}" presName="composite" presStyleCnt="0"/>
      <dgm:spPr/>
    </dgm:pt>
    <dgm:pt modelId="{0F4D76E9-5F39-4D60-BE79-8B40337C957B}" type="pres">
      <dgm:prSet presAssocID="{FDA93954-59D6-4FD6-BFEF-45288AB95AFD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5BCB14F-3898-43D4-84A6-B32E67F19E83}" type="pres">
      <dgm:prSet presAssocID="{FDA93954-59D6-4FD6-BFEF-45288AB95AFD}" presName="descendantText" presStyleLbl="alignAcc1" presStyleIdx="1" presStyleCnt="7">
        <dgm:presLayoutVars>
          <dgm:bulletEnabled val="1"/>
        </dgm:presLayoutVars>
      </dgm:prSet>
      <dgm:spPr/>
    </dgm:pt>
    <dgm:pt modelId="{4A382A29-240B-4283-8E2B-B20700BAF913}" type="pres">
      <dgm:prSet presAssocID="{8C7BE3D0-2DC4-42A8-9DAE-699BB9EFC20E}" presName="sp" presStyleCnt="0"/>
      <dgm:spPr/>
    </dgm:pt>
    <dgm:pt modelId="{32B04B5B-ED97-419D-8D2E-891B35FBE563}" type="pres">
      <dgm:prSet presAssocID="{BB6C3773-4329-4709-8011-D69464F1DDEF}" presName="composite" presStyleCnt="0"/>
      <dgm:spPr/>
    </dgm:pt>
    <dgm:pt modelId="{FF290A72-139C-4193-BC75-AAE4965F7D28}" type="pres">
      <dgm:prSet presAssocID="{BB6C3773-4329-4709-8011-D69464F1DDE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69EF595-EDD7-47D8-827D-C1707459FDC6}" type="pres">
      <dgm:prSet presAssocID="{BB6C3773-4329-4709-8011-D69464F1DDEF}" presName="descendantText" presStyleLbl="alignAcc1" presStyleIdx="2" presStyleCnt="7">
        <dgm:presLayoutVars>
          <dgm:bulletEnabled val="1"/>
        </dgm:presLayoutVars>
      </dgm:prSet>
      <dgm:spPr/>
    </dgm:pt>
    <dgm:pt modelId="{A292E193-13A9-4C3E-A625-6CEE479DF1D5}" type="pres">
      <dgm:prSet presAssocID="{F759DFA1-5DBB-41E1-A2EC-9100F2B4A3E3}" presName="sp" presStyleCnt="0"/>
      <dgm:spPr/>
    </dgm:pt>
    <dgm:pt modelId="{F19D83AE-1224-4119-9C4B-5E782F14BFA0}" type="pres">
      <dgm:prSet presAssocID="{80A08DA8-D694-4905-AA82-544E805FCD9F}" presName="composite" presStyleCnt="0"/>
      <dgm:spPr/>
    </dgm:pt>
    <dgm:pt modelId="{C9162BC7-7111-4E90-9710-6162F2B302F6}" type="pres">
      <dgm:prSet presAssocID="{80A08DA8-D694-4905-AA82-544E805FCD9F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1681E06-2A5A-451A-A2D1-ECD835E5B8B3}" type="pres">
      <dgm:prSet presAssocID="{80A08DA8-D694-4905-AA82-544E805FCD9F}" presName="descendantText" presStyleLbl="alignAcc1" presStyleIdx="3" presStyleCnt="7">
        <dgm:presLayoutVars>
          <dgm:bulletEnabled val="1"/>
        </dgm:presLayoutVars>
      </dgm:prSet>
      <dgm:spPr/>
    </dgm:pt>
    <dgm:pt modelId="{DD6CAA28-A296-4928-9C4B-9E2F46BD9DC8}" type="pres">
      <dgm:prSet presAssocID="{A1330719-2ACD-4B6C-86CB-5ED0C303DD5B}" presName="sp" presStyleCnt="0"/>
      <dgm:spPr/>
    </dgm:pt>
    <dgm:pt modelId="{4ECE652E-44EB-476A-90FA-D0A1DEB393E9}" type="pres">
      <dgm:prSet presAssocID="{7698480D-0B95-47AF-B239-5DA6868B7B0E}" presName="composite" presStyleCnt="0"/>
      <dgm:spPr/>
    </dgm:pt>
    <dgm:pt modelId="{F081F34E-A4F5-4C08-8B2D-E3B592DBE47F}" type="pres">
      <dgm:prSet presAssocID="{7698480D-0B95-47AF-B239-5DA6868B7B0E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61D92CC6-4D1E-49FB-A3D1-23DA3CAD4225}" type="pres">
      <dgm:prSet presAssocID="{7698480D-0B95-47AF-B239-5DA6868B7B0E}" presName="descendantText" presStyleLbl="alignAcc1" presStyleIdx="4" presStyleCnt="7">
        <dgm:presLayoutVars>
          <dgm:bulletEnabled val="1"/>
        </dgm:presLayoutVars>
      </dgm:prSet>
      <dgm:spPr/>
    </dgm:pt>
    <dgm:pt modelId="{0CD785F0-72B4-46A3-9936-1A9ED4166D4E}" type="pres">
      <dgm:prSet presAssocID="{360C46C0-20B4-4DD6-B55D-2DBB910286A3}" presName="sp" presStyleCnt="0"/>
      <dgm:spPr/>
    </dgm:pt>
    <dgm:pt modelId="{434E10B9-0A74-4F11-8DC7-3178BFABEFA7}" type="pres">
      <dgm:prSet presAssocID="{EF37CB38-BB35-4215-ACD7-EA364CC888F3}" presName="composite" presStyleCnt="0"/>
      <dgm:spPr/>
    </dgm:pt>
    <dgm:pt modelId="{E8FEEF45-3E59-4902-9114-F95C7E4C3E37}" type="pres">
      <dgm:prSet presAssocID="{EF37CB38-BB35-4215-ACD7-EA364CC888F3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8F81BA2F-861F-4018-8FC8-F253B5707273}" type="pres">
      <dgm:prSet presAssocID="{EF37CB38-BB35-4215-ACD7-EA364CC888F3}" presName="descendantText" presStyleLbl="alignAcc1" presStyleIdx="5" presStyleCnt="7">
        <dgm:presLayoutVars>
          <dgm:bulletEnabled val="1"/>
        </dgm:presLayoutVars>
      </dgm:prSet>
      <dgm:spPr/>
    </dgm:pt>
    <dgm:pt modelId="{18130EFB-246D-4B54-80CF-D9501ED6F907}" type="pres">
      <dgm:prSet presAssocID="{06D583F7-4979-4E72-A49B-1E856B9720AB}" presName="sp" presStyleCnt="0"/>
      <dgm:spPr/>
    </dgm:pt>
    <dgm:pt modelId="{38BC374B-34E6-4F6A-BD69-791A3E36FA6E}" type="pres">
      <dgm:prSet presAssocID="{707FE7E5-180F-449C-A0B5-956CCCA4A42F}" presName="composite" presStyleCnt="0"/>
      <dgm:spPr/>
    </dgm:pt>
    <dgm:pt modelId="{745C7DE4-0BE2-4682-8CB8-C5EDC83518A2}" type="pres">
      <dgm:prSet presAssocID="{707FE7E5-180F-449C-A0B5-956CCCA4A42F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3D0F4D0-A794-4140-AEB9-5ABF5DA33C07}" type="pres">
      <dgm:prSet presAssocID="{707FE7E5-180F-449C-A0B5-956CCCA4A42F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03644704-167D-4CDE-B966-EFBD16814E52}" type="presOf" srcId="{EFE93025-F215-40D6-90CA-35B4FDA3AF92}" destId="{8F81BA2F-861F-4018-8FC8-F253B5707273}" srcOrd="0" destOrd="0" presId="urn:microsoft.com/office/officeart/2005/8/layout/chevron2"/>
    <dgm:cxn modelId="{6E850515-2842-464F-8A3B-6F3E04BACC2E}" srcId="{C532D30C-C36B-4823-9551-62B748140ADE}" destId="{FDA93954-59D6-4FD6-BFEF-45288AB95AFD}" srcOrd="1" destOrd="0" parTransId="{5373DA80-7AE2-41D6-AA4B-F5739DE55B85}" sibTransId="{8C7BE3D0-2DC4-42A8-9DAE-699BB9EFC20E}"/>
    <dgm:cxn modelId="{56E2261D-302E-4E51-88A1-B3C9A6622A7B}" srcId="{7698480D-0B95-47AF-B239-5DA6868B7B0E}" destId="{C5805B49-AB1A-4169-94C5-BD5502E24502}" srcOrd="0" destOrd="0" parTransId="{F7401A50-09F3-463A-8CD0-C9D75B0936A1}" sibTransId="{01646062-AC48-42B8-9FAE-2F89FE4D3634}"/>
    <dgm:cxn modelId="{3EFD621F-680D-4AA9-89FE-04B8DB910B3B}" type="presOf" srcId="{C532D30C-C36B-4823-9551-62B748140ADE}" destId="{3C09041D-FA3A-424B-8BC1-9CC415937D26}" srcOrd="0" destOrd="0" presId="urn:microsoft.com/office/officeart/2005/8/layout/chevron2"/>
    <dgm:cxn modelId="{F2820E23-4A2B-4FDE-A7AD-A18D200E5A9C}" srcId="{707FE7E5-180F-449C-A0B5-956CCCA4A42F}" destId="{64D428D7-6BCF-4D66-AD71-85A38F22DF87}" srcOrd="0" destOrd="0" parTransId="{D1529D22-3212-40F4-86D3-F97E679A8489}" sibTransId="{3BEAE7D4-16B0-4AF4-80E8-2BEA5C3582EE}"/>
    <dgm:cxn modelId="{C4C15949-C3E9-4461-99A1-8B7DD23C8E61}" srcId="{80A08DA8-D694-4905-AA82-544E805FCD9F}" destId="{2535058E-A4BE-4FE7-88C0-373B3B44DED0}" srcOrd="0" destOrd="0" parTransId="{D761D440-FEA2-4309-A9FF-4D6A4BFD4E38}" sibTransId="{43AA79D3-008B-4133-8412-E6CD97C859A0}"/>
    <dgm:cxn modelId="{EA2AF554-18D6-4E20-9CDE-142AA66E3F6E}" type="presOf" srcId="{707FE7E5-180F-449C-A0B5-956CCCA4A42F}" destId="{745C7DE4-0BE2-4682-8CB8-C5EDC83518A2}" srcOrd="0" destOrd="0" presId="urn:microsoft.com/office/officeart/2005/8/layout/chevron2"/>
    <dgm:cxn modelId="{D639F25D-901A-4920-ADBF-A58456370762}" srcId="{C532D30C-C36B-4823-9551-62B748140ADE}" destId="{BB6C3773-4329-4709-8011-D69464F1DDEF}" srcOrd="2" destOrd="0" parTransId="{A903226D-F717-4A20-9578-92968E0FCFC4}" sibTransId="{F759DFA1-5DBB-41E1-A2EC-9100F2B4A3E3}"/>
    <dgm:cxn modelId="{02DD7666-14A4-4B5D-8F41-3FB93982433B}" type="presOf" srcId="{42E201DA-37F2-476B-BECA-20CDEC7082AA}" destId="{45BCB14F-3898-43D4-84A6-B32E67F19E83}" srcOrd="0" destOrd="0" presId="urn:microsoft.com/office/officeart/2005/8/layout/chevron2"/>
    <dgm:cxn modelId="{42E4AA7C-1FA2-44E5-ACED-883333435EA9}" srcId="{E89DE624-CF6E-4131-8713-D8533D69D85F}" destId="{E0F455F4-910D-46A2-ADCB-E1C27C09CE70}" srcOrd="0" destOrd="0" parTransId="{B7DF932C-7600-4512-8954-F1A143086551}" sibTransId="{4D2F71CD-96F9-487C-BEF7-BDAFD99C8DEE}"/>
    <dgm:cxn modelId="{FD5D977F-DDFB-40AE-8073-6C4EB71DB378}" type="presOf" srcId="{2535058E-A4BE-4FE7-88C0-373B3B44DED0}" destId="{51681E06-2A5A-451A-A2D1-ECD835E5B8B3}" srcOrd="0" destOrd="0" presId="urn:microsoft.com/office/officeart/2005/8/layout/chevron2"/>
    <dgm:cxn modelId="{80E81982-29DF-4F7C-A01C-C5247E0488D3}" srcId="{C532D30C-C36B-4823-9551-62B748140ADE}" destId="{7698480D-0B95-47AF-B239-5DA6868B7B0E}" srcOrd="4" destOrd="0" parTransId="{B0BA5CC3-3AC7-4342-AEB6-D2784020B277}" sibTransId="{360C46C0-20B4-4DD6-B55D-2DBB910286A3}"/>
    <dgm:cxn modelId="{44018D84-A267-4EC5-A18D-BD81C461036F}" srcId="{C532D30C-C36B-4823-9551-62B748140ADE}" destId="{E89DE624-CF6E-4131-8713-D8533D69D85F}" srcOrd="0" destOrd="0" parTransId="{1450703F-A0CB-453E-8F31-F1674FFE8C94}" sibTransId="{1D24E2D5-0E9A-4121-80A0-70266CD962E6}"/>
    <dgm:cxn modelId="{571F5087-0525-4CF1-AE7E-699C2935E07A}" srcId="{BB6C3773-4329-4709-8011-D69464F1DDEF}" destId="{7B97A85E-80D9-42D7-9376-9E08107B2FFB}" srcOrd="0" destOrd="0" parTransId="{40164603-392F-4EAD-A21C-D2DA028C36B0}" sibTransId="{F4E3E1FE-361F-4AFF-AAAC-D3813477EEBC}"/>
    <dgm:cxn modelId="{994F498B-7DBD-4910-8A1A-F29ADAF07D35}" type="presOf" srcId="{FDA93954-59D6-4FD6-BFEF-45288AB95AFD}" destId="{0F4D76E9-5F39-4D60-BE79-8B40337C957B}" srcOrd="0" destOrd="0" presId="urn:microsoft.com/office/officeart/2005/8/layout/chevron2"/>
    <dgm:cxn modelId="{0ED47D8D-977D-4930-ACC3-326436A1F673}" type="presOf" srcId="{7B97A85E-80D9-42D7-9376-9E08107B2FFB}" destId="{A69EF595-EDD7-47D8-827D-C1707459FDC6}" srcOrd="0" destOrd="0" presId="urn:microsoft.com/office/officeart/2005/8/layout/chevron2"/>
    <dgm:cxn modelId="{28111594-B549-4C67-B132-DD7E14DC9ED4}" srcId="{FDA93954-59D6-4FD6-BFEF-45288AB95AFD}" destId="{42E201DA-37F2-476B-BECA-20CDEC7082AA}" srcOrd="0" destOrd="0" parTransId="{2E4E229A-5EE2-46BE-8814-814FC200CEA2}" sibTransId="{93A74A3C-C37B-4CC3-9F39-1320A68F2E18}"/>
    <dgm:cxn modelId="{6A11699D-8DF3-403D-86EE-18116AD62ACF}" type="presOf" srcId="{E0F455F4-910D-46A2-ADCB-E1C27C09CE70}" destId="{14329AA5-8152-44C9-A131-7D08FC240990}" srcOrd="0" destOrd="0" presId="urn:microsoft.com/office/officeart/2005/8/layout/chevron2"/>
    <dgm:cxn modelId="{FEA897A5-1886-4864-B557-7376EC992C5C}" type="presOf" srcId="{E89DE624-CF6E-4131-8713-D8533D69D85F}" destId="{7F2C5CE3-75BF-40AF-9196-B6EEAEF92268}" srcOrd="0" destOrd="0" presId="urn:microsoft.com/office/officeart/2005/8/layout/chevron2"/>
    <dgm:cxn modelId="{D88DB6A7-A7A2-4335-9E4F-59D9031C59DA}" srcId="{C532D30C-C36B-4823-9551-62B748140ADE}" destId="{707FE7E5-180F-449C-A0B5-956CCCA4A42F}" srcOrd="6" destOrd="0" parTransId="{F71E84DF-79E1-4B0F-B344-1676087DC221}" sibTransId="{209BCB76-26D9-4362-AD9F-850DD29B1278}"/>
    <dgm:cxn modelId="{1651E9A7-1E5F-440D-957B-C96F5B4A8917}" type="presOf" srcId="{64D428D7-6BCF-4D66-AD71-85A38F22DF87}" destId="{F3D0F4D0-A794-4140-AEB9-5ABF5DA33C07}" srcOrd="0" destOrd="0" presId="urn:microsoft.com/office/officeart/2005/8/layout/chevron2"/>
    <dgm:cxn modelId="{EFAB21A9-D40E-4092-B2AF-BFA7515B10DF}" srcId="{C532D30C-C36B-4823-9551-62B748140ADE}" destId="{80A08DA8-D694-4905-AA82-544E805FCD9F}" srcOrd="3" destOrd="0" parTransId="{1B1D4589-B01A-42C5-8A0D-69DA9E41CBEB}" sibTransId="{A1330719-2ACD-4B6C-86CB-5ED0C303DD5B}"/>
    <dgm:cxn modelId="{66748DA9-F143-4987-AC9A-DABE3D794EC4}" srcId="{C532D30C-C36B-4823-9551-62B748140ADE}" destId="{EF37CB38-BB35-4215-ACD7-EA364CC888F3}" srcOrd="5" destOrd="0" parTransId="{DA61DE3F-1D75-4C96-BD1F-CD307E967C1B}" sibTransId="{06D583F7-4979-4E72-A49B-1E856B9720AB}"/>
    <dgm:cxn modelId="{500ED4CD-455D-49AE-B4F3-59082F83C29C}" type="presOf" srcId="{BB6C3773-4329-4709-8011-D69464F1DDEF}" destId="{FF290A72-139C-4193-BC75-AAE4965F7D28}" srcOrd="0" destOrd="0" presId="urn:microsoft.com/office/officeart/2005/8/layout/chevron2"/>
    <dgm:cxn modelId="{72233BD7-033B-4355-982D-4FCB650D54D6}" type="presOf" srcId="{80A08DA8-D694-4905-AA82-544E805FCD9F}" destId="{C9162BC7-7111-4E90-9710-6162F2B302F6}" srcOrd="0" destOrd="0" presId="urn:microsoft.com/office/officeart/2005/8/layout/chevron2"/>
    <dgm:cxn modelId="{4702A1E8-806B-410B-BFCC-87342127B76B}" srcId="{EF37CB38-BB35-4215-ACD7-EA364CC888F3}" destId="{EFE93025-F215-40D6-90CA-35B4FDA3AF92}" srcOrd="0" destOrd="0" parTransId="{B95611A5-86D3-4281-8BB6-0AA67E4E761C}" sibTransId="{DFD4D50E-ABCF-44DD-8829-003DC27E7109}"/>
    <dgm:cxn modelId="{7470DFF8-04BA-4671-9A9C-C5E0629DA69E}" type="presOf" srcId="{C5805B49-AB1A-4169-94C5-BD5502E24502}" destId="{61D92CC6-4D1E-49FB-A3D1-23DA3CAD4225}" srcOrd="0" destOrd="0" presId="urn:microsoft.com/office/officeart/2005/8/layout/chevron2"/>
    <dgm:cxn modelId="{BA4193FB-1CEB-4364-B43B-50560065E78F}" type="presOf" srcId="{7698480D-0B95-47AF-B239-5DA6868B7B0E}" destId="{F081F34E-A4F5-4C08-8B2D-E3B592DBE47F}" srcOrd="0" destOrd="0" presId="urn:microsoft.com/office/officeart/2005/8/layout/chevron2"/>
    <dgm:cxn modelId="{FE7DB5FD-0D12-4857-8540-A908FFDCF6C2}" type="presOf" srcId="{EF37CB38-BB35-4215-ACD7-EA364CC888F3}" destId="{E8FEEF45-3E59-4902-9114-F95C7E4C3E37}" srcOrd="0" destOrd="0" presId="urn:microsoft.com/office/officeart/2005/8/layout/chevron2"/>
    <dgm:cxn modelId="{BAC90E43-AAC7-4968-A76F-F872CF7FE54D}" type="presParOf" srcId="{3C09041D-FA3A-424B-8BC1-9CC415937D26}" destId="{A159BBCC-2C3C-4DD1-B470-D62E83832E66}" srcOrd="0" destOrd="0" presId="urn:microsoft.com/office/officeart/2005/8/layout/chevron2"/>
    <dgm:cxn modelId="{3B9662A9-08FC-46B7-9D6C-339DC76552AF}" type="presParOf" srcId="{A159BBCC-2C3C-4DD1-B470-D62E83832E66}" destId="{7F2C5CE3-75BF-40AF-9196-B6EEAEF92268}" srcOrd="0" destOrd="0" presId="urn:microsoft.com/office/officeart/2005/8/layout/chevron2"/>
    <dgm:cxn modelId="{EFDF0B80-3703-4E72-947A-705DBE573274}" type="presParOf" srcId="{A159BBCC-2C3C-4DD1-B470-D62E83832E66}" destId="{14329AA5-8152-44C9-A131-7D08FC240990}" srcOrd="1" destOrd="0" presId="urn:microsoft.com/office/officeart/2005/8/layout/chevron2"/>
    <dgm:cxn modelId="{C477E65E-9656-4E64-B45A-217F587ED354}" type="presParOf" srcId="{3C09041D-FA3A-424B-8BC1-9CC415937D26}" destId="{A38042FD-47B8-4863-9402-B1BFE0A8E852}" srcOrd="1" destOrd="0" presId="urn:microsoft.com/office/officeart/2005/8/layout/chevron2"/>
    <dgm:cxn modelId="{B33C712D-D802-4D1B-87C4-D31F71489983}" type="presParOf" srcId="{3C09041D-FA3A-424B-8BC1-9CC415937D26}" destId="{7BAF4F1F-5B10-46BF-A810-D08C5F4D31E6}" srcOrd="2" destOrd="0" presId="urn:microsoft.com/office/officeart/2005/8/layout/chevron2"/>
    <dgm:cxn modelId="{CD7994F9-5E74-45E0-86C6-38A449E0178C}" type="presParOf" srcId="{7BAF4F1F-5B10-46BF-A810-D08C5F4D31E6}" destId="{0F4D76E9-5F39-4D60-BE79-8B40337C957B}" srcOrd="0" destOrd="0" presId="urn:microsoft.com/office/officeart/2005/8/layout/chevron2"/>
    <dgm:cxn modelId="{16CEDFB1-C2BB-44DE-8EB3-998D825B79D0}" type="presParOf" srcId="{7BAF4F1F-5B10-46BF-A810-D08C5F4D31E6}" destId="{45BCB14F-3898-43D4-84A6-B32E67F19E83}" srcOrd="1" destOrd="0" presId="urn:microsoft.com/office/officeart/2005/8/layout/chevron2"/>
    <dgm:cxn modelId="{6CCCCAB0-307C-4FCF-AB2B-1E356BF9B99F}" type="presParOf" srcId="{3C09041D-FA3A-424B-8BC1-9CC415937D26}" destId="{4A382A29-240B-4283-8E2B-B20700BAF913}" srcOrd="3" destOrd="0" presId="urn:microsoft.com/office/officeart/2005/8/layout/chevron2"/>
    <dgm:cxn modelId="{3BBA38A4-9E96-449E-990F-805B320E3CAE}" type="presParOf" srcId="{3C09041D-FA3A-424B-8BC1-9CC415937D26}" destId="{32B04B5B-ED97-419D-8D2E-891B35FBE563}" srcOrd="4" destOrd="0" presId="urn:microsoft.com/office/officeart/2005/8/layout/chevron2"/>
    <dgm:cxn modelId="{1775A678-592E-4ABD-BF35-07A3C2869F00}" type="presParOf" srcId="{32B04B5B-ED97-419D-8D2E-891B35FBE563}" destId="{FF290A72-139C-4193-BC75-AAE4965F7D28}" srcOrd="0" destOrd="0" presId="urn:microsoft.com/office/officeart/2005/8/layout/chevron2"/>
    <dgm:cxn modelId="{BBD97407-C9FA-443A-A2EC-101F2288C2FA}" type="presParOf" srcId="{32B04B5B-ED97-419D-8D2E-891B35FBE563}" destId="{A69EF595-EDD7-47D8-827D-C1707459FDC6}" srcOrd="1" destOrd="0" presId="urn:microsoft.com/office/officeart/2005/8/layout/chevron2"/>
    <dgm:cxn modelId="{580675B0-E88C-46B1-B4D1-B7688B8E1FE3}" type="presParOf" srcId="{3C09041D-FA3A-424B-8BC1-9CC415937D26}" destId="{A292E193-13A9-4C3E-A625-6CEE479DF1D5}" srcOrd="5" destOrd="0" presId="urn:microsoft.com/office/officeart/2005/8/layout/chevron2"/>
    <dgm:cxn modelId="{89BBA1FA-5970-409D-B1E1-7D74A6970359}" type="presParOf" srcId="{3C09041D-FA3A-424B-8BC1-9CC415937D26}" destId="{F19D83AE-1224-4119-9C4B-5E782F14BFA0}" srcOrd="6" destOrd="0" presId="urn:microsoft.com/office/officeart/2005/8/layout/chevron2"/>
    <dgm:cxn modelId="{C17A60DB-5DE2-4E6B-A6B0-1DFF1CB783A5}" type="presParOf" srcId="{F19D83AE-1224-4119-9C4B-5E782F14BFA0}" destId="{C9162BC7-7111-4E90-9710-6162F2B302F6}" srcOrd="0" destOrd="0" presId="urn:microsoft.com/office/officeart/2005/8/layout/chevron2"/>
    <dgm:cxn modelId="{E05122A2-CCCA-4DC5-ABCA-038BA219B8C6}" type="presParOf" srcId="{F19D83AE-1224-4119-9C4B-5E782F14BFA0}" destId="{51681E06-2A5A-451A-A2D1-ECD835E5B8B3}" srcOrd="1" destOrd="0" presId="urn:microsoft.com/office/officeart/2005/8/layout/chevron2"/>
    <dgm:cxn modelId="{07388D95-974E-4B9F-BF82-DA19B62B105A}" type="presParOf" srcId="{3C09041D-FA3A-424B-8BC1-9CC415937D26}" destId="{DD6CAA28-A296-4928-9C4B-9E2F46BD9DC8}" srcOrd="7" destOrd="0" presId="urn:microsoft.com/office/officeart/2005/8/layout/chevron2"/>
    <dgm:cxn modelId="{E535F25B-9975-4821-AE95-57D736C0677D}" type="presParOf" srcId="{3C09041D-FA3A-424B-8BC1-9CC415937D26}" destId="{4ECE652E-44EB-476A-90FA-D0A1DEB393E9}" srcOrd="8" destOrd="0" presId="urn:microsoft.com/office/officeart/2005/8/layout/chevron2"/>
    <dgm:cxn modelId="{E7DBEFEB-643D-4463-A8C5-B46FE83412FB}" type="presParOf" srcId="{4ECE652E-44EB-476A-90FA-D0A1DEB393E9}" destId="{F081F34E-A4F5-4C08-8B2D-E3B592DBE47F}" srcOrd="0" destOrd="0" presId="urn:microsoft.com/office/officeart/2005/8/layout/chevron2"/>
    <dgm:cxn modelId="{B03F7FB2-2157-46A9-9C79-91EAC312A840}" type="presParOf" srcId="{4ECE652E-44EB-476A-90FA-D0A1DEB393E9}" destId="{61D92CC6-4D1E-49FB-A3D1-23DA3CAD4225}" srcOrd="1" destOrd="0" presId="urn:microsoft.com/office/officeart/2005/8/layout/chevron2"/>
    <dgm:cxn modelId="{AE154E90-803D-4549-8AD5-BE7F09157313}" type="presParOf" srcId="{3C09041D-FA3A-424B-8BC1-9CC415937D26}" destId="{0CD785F0-72B4-46A3-9936-1A9ED4166D4E}" srcOrd="9" destOrd="0" presId="urn:microsoft.com/office/officeart/2005/8/layout/chevron2"/>
    <dgm:cxn modelId="{F5DEBF28-308C-4055-B904-CF80F8973815}" type="presParOf" srcId="{3C09041D-FA3A-424B-8BC1-9CC415937D26}" destId="{434E10B9-0A74-4F11-8DC7-3178BFABEFA7}" srcOrd="10" destOrd="0" presId="urn:microsoft.com/office/officeart/2005/8/layout/chevron2"/>
    <dgm:cxn modelId="{6B28F23D-CA09-4B04-B5A8-CFA222780209}" type="presParOf" srcId="{434E10B9-0A74-4F11-8DC7-3178BFABEFA7}" destId="{E8FEEF45-3E59-4902-9114-F95C7E4C3E37}" srcOrd="0" destOrd="0" presId="urn:microsoft.com/office/officeart/2005/8/layout/chevron2"/>
    <dgm:cxn modelId="{2559CB75-3084-4B22-A6A2-2CF3B05E4594}" type="presParOf" srcId="{434E10B9-0A74-4F11-8DC7-3178BFABEFA7}" destId="{8F81BA2F-861F-4018-8FC8-F253B5707273}" srcOrd="1" destOrd="0" presId="urn:microsoft.com/office/officeart/2005/8/layout/chevron2"/>
    <dgm:cxn modelId="{81A3D6A9-4BC8-4E8D-899A-BBB12143E468}" type="presParOf" srcId="{3C09041D-FA3A-424B-8BC1-9CC415937D26}" destId="{18130EFB-246D-4B54-80CF-D9501ED6F907}" srcOrd="11" destOrd="0" presId="urn:microsoft.com/office/officeart/2005/8/layout/chevron2"/>
    <dgm:cxn modelId="{EB78CC39-2812-4661-ADB8-376BF7BADE6C}" type="presParOf" srcId="{3C09041D-FA3A-424B-8BC1-9CC415937D26}" destId="{38BC374B-34E6-4F6A-BD69-791A3E36FA6E}" srcOrd="12" destOrd="0" presId="urn:microsoft.com/office/officeart/2005/8/layout/chevron2"/>
    <dgm:cxn modelId="{DDACEB56-5603-4893-B373-9225F63C73C5}" type="presParOf" srcId="{38BC374B-34E6-4F6A-BD69-791A3E36FA6E}" destId="{745C7DE4-0BE2-4682-8CB8-C5EDC83518A2}" srcOrd="0" destOrd="0" presId="urn:microsoft.com/office/officeart/2005/8/layout/chevron2"/>
    <dgm:cxn modelId="{F99F80AB-ADC2-461E-9B70-02D1832C975E}" type="presParOf" srcId="{38BC374B-34E6-4F6A-BD69-791A3E36FA6E}" destId="{F3D0F4D0-A794-4140-AEB9-5ABF5DA33C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SPSO</a:t>
          </a:r>
          <a:r>
            <a:rPr lang="de-DE" sz="3600" kern="1200" dirty="0"/>
            <a:t> </a:t>
          </a:r>
          <a:r>
            <a:rPr lang="de-DE" sz="2000" kern="1200" dirty="0"/>
            <a:t>(</a:t>
          </a:r>
          <a:r>
            <a:rPr lang="de-DE" sz="2000" kern="1200" dirty="0" err="1"/>
            <a:t>Studiengangsspezifische</a:t>
          </a:r>
          <a:r>
            <a:rPr lang="de-DE" sz="2000" kern="1200" dirty="0"/>
            <a:t> Prüfungsordnung)</a:t>
          </a:r>
          <a:endParaRPr lang="de-DE" sz="3600" kern="1200" dirty="0"/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SPSO</a:t>
          </a:r>
          <a:r>
            <a:rPr lang="de-DE" sz="3600" kern="1200" dirty="0">
              <a:solidFill>
                <a:schemeClr val="accent6"/>
              </a:solidFill>
            </a:rPr>
            <a:t> </a:t>
          </a:r>
          <a:r>
            <a:rPr lang="de-DE" sz="2000" kern="1200" dirty="0">
              <a:solidFill>
                <a:schemeClr val="accent6"/>
              </a:solidFill>
            </a:rPr>
            <a:t>(</a:t>
          </a:r>
          <a:r>
            <a:rPr lang="de-DE" sz="2000" kern="1200" dirty="0" err="1">
              <a:solidFill>
                <a:schemeClr val="accent6"/>
              </a:solidFill>
            </a:rPr>
            <a:t>Studiengangsspezifische</a:t>
          </a:r>
          <a:r>
            <a:rPr lang="de-DE" sz="2000" kern="1200" dirty="0">
              <a:solidFill>
                <a:schemeClr val="accent6"/>
              </a:solidFill>
            </a:rPr>
            <a:t> Prüfungsordnung)</a:t>
          </a:r>
          <a:endParaRPr lang="de-DE" sz="3600" kern="1200" dirty="0">
            <a:solidFill>
              <a:schemeClr val="accent6"/>
            </a:solidFill>
          </a:endParaRPr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/>
            <a:t>Stud.ip</a:t>
          </a:r>
          <a:r>
            <a:rPr lang="de-DE" sz="2400" kern="1200" dirty="0"/>
            <a:t>, Ilias und </a:t>
          </a:r>
          <a:r>
            <a:rPr lang="de-DE" sz="2400" kern="1200" dirty="0" err="1"/>
            <a:t>co.</a:t>
          </a:r>
          <a:endParaRPr lang="de-DE" sz="2400" kern="1200" dirty="0"/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5CE3-75BF-40AF-9196-B6EEAEF92268}">
      <dsp:nvSpPr>
        <dsp:cNvPr id="0" name=""/>
        <dsp:cNvSpPr/>
      </dsp:nvSpPr>
      <dsp:spPr>
        <a:xfrm rot="5400000">
          <a:off x="-118595" y="124092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1.</a:t>
          </a:r>
        </a:p>
      </dsp:txBody>
      <dsp:txXfrm rot="-5400000">
        <a:off x="2" y="282220"/>
        <a:ext cx="553447" cy="237192"/>
      </dsp:txXfrm>
    </dsp:sp>
    <dsp:sp modelId="{14329AA5-8152-44C9-A131-7D08FC240990}">
      <dsp:nvSpPr>
        <dsp:cNvPr id="0" name=""/>
        <dsp:cNvSpPr/>
      </dsp:nvSpPr>
      <dsp:spPr>
        <a:xfrm rot="5400000">
          <a:off x="3699359" y="-3140416"/>
          <a:ext cx="513915" cy="6805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Institut und Lehrstühle</a:t>
          </a:r>
        </a:p>
      </dsp:txBody>
      <dsp:txXfrm rot="-5400000">
        <a:off x="553447" y="30583"/>
        <a:ext cx="6780653" cy="463741"/>
      </dsp:txXfrm>
    </dsp:sp>
    <dsp:sp modelId="{0F4D76E9-5F39-4D60-BE79-8B40337C957B}">
      <dsp:nvSpPr>
        <dsp:cNvPr id="0" name=""/>
        <dsp:cNvSpPr/>
      </dsp:nvSpPr>
      <dsp:spPr>
        <a:xfrm rot="5400000">
          <a:off x="-118595" y="83072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276"/>
                <a:satOff val="242"/>
                <a:lumOff val="287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276"/>
                <a:satOff val="242"/>
                <a:lumOff val="287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276"/>
                <a:satOff val="242"/>
                <a:lumOff val="287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2.</a:t>
          </a:r>
        </a:p>
      </dsp:txBody>
      <dsp:txXfrm rot="-5400000">
        <a:off x="2" y="988849"/>
        <a:ext cx="553447" cy="237192"/>
      </dsp:txXfrm>
    </dsp:sp>
    <dsp:sp modelId="{45BCB14F-3898-43D4-84A6-B32E67F19E83}">
      <dsp:nvSpPr>
        <dsp:cNvPr id="0" name=""/>
        <dsp:cNvSpPr/>
      </dsp:nvSpPr>
      <dsp:spPr>
        <a:xfrm rot="5400000">
          <a:off x="3699359" y="-243378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3276"/>
              <a:satOff val="242"/>
              <a:lumOff val="28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Studentenleben</a:t>
          </a:r>
        </a:p>
      </dsp:txBody>
      <dsp:txXfrm rot="-5400000">
        <a:off x="553447" y="737213"/>
        <a:ext cx="6780653" cy="463741"/>
      </dsp:txXfrm>
    </dsp:sp>
    <dsp:sp modelId="{FF290A72-139C-4193-BC75-AAE4965F7D28}">
      <dsp:nvSpPr>
        <dsp:cNvPr id="0" name=""/>
        <dsp:cNvSpPr/>
      </dsp:nvSpPr>
      <dsp:spPr>
        <a:xfrm rot="5400000">
          <a:off x="-118595" y="153735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552"/>
                <a:satOff val="484"/>
                <a:lumOff val="5744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6552"/>
                <a:satOff val="484"/>
                <a:lumOff val="5744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6552"/>
                <a:satOff val="484"/>
                <a:lumOff val="574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3.</a:t>
          </a:r>
        </a:p>
      </dsp:txBody>
      <dsp:txXfrm rot="-5400000">
        <a:off x="2" y="1695479"/>
        <a:ext cx="553447" cy="237192"/>
      </dsp:txXfrm>
    </dsp:sp>
    <dsp:sp modelId="{A69EF595-EDD7-47D8-827D-C1707459FDC6}">
      <dsp:nvSpPr>
        <dsp:cNvPr id="0" name=""/>
        <dsp:cNvSpPr/>
      </dsp:nvSpPr>
      <dsp:spPr>
        <a:xfrm rot="5400000">
          <a:off x="3699359" y="-1727156"/>
          <a:ext cx="513915" cy="6805740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2">
              <a:shade val="80000"/>
              <a:hueOff val="6552"/>
              <a:satOff val="484"/>
              <a:lumOff val="5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Uni Knigge</a:t>
          </a:r>
        </a:p>
      </dsp:txBody>
      <dsp:txXfrm rot="-5400000">
        <a:off x="553447" y="1443843"/>
        <a:ext cx="6780653" cy="463741"/>
      </dsp:txXfrm>
    </dsp:sp>
    <dsp:sp modelId="{C9162BC7-7111-4E90-9710-6162F2B302F6}">
      <dsp:nvSpPr>
        <dsp:cNvPr id="0" name=""/>
        <dsp:cNvSpPr/>
      </dsp:nvSpPr>
      <dsp:spPr>
        <a:xfrm rot="5400000">
          <a:off x="-118595" y="2243981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9829"/>
                <a:satOff val="727"/>
                <a:lumOff val="861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829"/>
                <a:satOff val="727"/>
                <a:lumOff val="861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829"/>
                <a:satOff val="727"/>
                <a:lumOff val="861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4.</a:t>
          </a:r>
        </a:p>
      </dsp:txBody>
      <dsp:txXfrm rot="-5400000">
        <a:off x="2" y="2402109"/>
        <a:ext cx="553447" cy="237192"/>
      </dsp:txXfrm>
    </dsp:sp>
    <dsp:sp modelId="{51681E06-2A5A-451A-A2D1-ECD835E5B8B3}">
      <dsp:nvSpPr>
        <dsp:cNvPr id="0" name=""/>
        <dsp:cNvSpPr/>
      </dsp:nvSpPr>
      <dsp:spPr>
        <a:xfrm rot="5400000">
          <a:off x="3699359" y="-1020527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9829"/>
              <a:satOff val="727"/>
              <a:lumOff val="86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Wo finde ich was?</a:t>
          </a:r>
        </a:p>
      </dsp:txBody>
      <dsp:txXfrm rot="-5400000">
        <a:off x="553447" y="2150472"/>
        <a:ext cx="6780653" cy="463741"/>
      </dsp:txXfrm>
    </dsp:sp>
    <dsp:sp modelId="{F081F34E-A4F5-4C08-8B2D-E3B592DBE47F}">
      <dsp:nvSpPr>
        <dsp:cNvPr id="0" name=""/>
        <dsp:cNvSpPr/>
      </dsp:nvSpPr>
      <dsp:spPr>
        <a:xfrm rot="5400000">
          <a:off x="-118595" y="295061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3105"/>
                <a:satOff val="969"/>
                <a:lumOff val="1148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105"/>
                <a:satOff val="969"/>
                <a:lumOff val="1148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105"/>
                <a:satOff val="969"/>
                <a:lumOff val="1148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5.</a:t>
          </a:r>
        </a:p>
      </dsp:txBody>
      <dsp:txXfrm rot="-5400000">
        <a:off x="2" y="3108738"/>
        <a:ext cx="553447" cy="237192"/>
      </dsp:txXfrm>
    </dsp:sp>
    <dsp:sp modelId="{61D92CC6-4D1E-49FB-A3D1-23DA3CAD4225}">
      <dsp:nvSpPr>
        <dsp:cNvPr id="0" name=""/>
        <dsp:cNvSpPr/>
      </dsp:nvSpPr>
      <dsp:spPr>
        <a:xfrm rot="5400000">
          <a:off x="3699359" y="-313897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13105"/>
              <a:satOff val="969"/>
              <a:lumOff val="11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>
              <a:solidFill>
                <a:schemeClr val="accent6"/>
              </a:solidFill>
            </a:rPr>
            <a:t>SPSO</a:t>
          </a:r>
          <a:r>
            <a:rPr lang="de-DE" sz="3600" kern="1200" dirty="0">
              <a:solidFill>
                <a:schemeClr val="accent6"/>
              </a:solidFill>
            </a:rPr>
            <a:t> </a:t>
          </a:r>
          <a:r>
            <a:rPr lang="de-DE" sz="2000" kern="1200" dirty="0">
              <a:solidFill>
                <a:schemeClr val="accent6"/>
              </a:solidFill>
            </a:rPr>
            <a:t>(</a:t>
          </a:r>
          <a:r>
            <a:rPr lang="de-DE" sz="2000" kern="1200" dirty="0" err="1">
              <a:solidFill>
                <a:schemeClr val="accent6"/>
              </a:solidFill>
            </a:rPr>
            <a:t>Studiengangsspezifische</a:t>
          </a:r>
          <a:r>
            <a:rPr lang="de-DE" sz="2000" kern="1200" dirty="0">
              <a:solidFill>
                <a:schemeClr val="accent6"/>
              </a:solidFill>
            </a:rPr>
            <a:t> Prüfungsordnung)</a:t>
          </a:r>
          <a:endParaRPr lang="de-DE" sz="3600" kern="1200" dirty="0">
            <a:solidFill>
              <a:schemeClr val="accent6"/>
            </a:solidFill>
          </a:endParaRPr>
        </a:p>
      </dsp:txBody>
      <dsp:txXfrm rot="-5400000">
        <a:off x="553447" y="2857102"/>
        <a:ext cx="6780653" cy="463741"/>
      </dsp:txXfrm>
    </dsp:sp>
    <dsp:sp modelId="{E8FEEF45-3E59-4902-9114-F95C7E4C3E37}">
      <dsp:nvSpPr>
        <dsp:cNvPr id="0" name=""/>
        <dsp:cNvSpPr/>
      </dsp:nvSpPr>
      <dsp:spPr>
        <a:xfrm rot="5400000">
          <a:off x="-118595" y="365724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6381"/>
                <a:satOff val="1211"/>
                <a:lumOff val="143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6381"/>
                <a:satOff val="1211"/>
                <a:lumOff val="143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6381"/>
                <a:satOff val="1211"/>
                <a:lumOff val="1436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6"/>
              </a:solidFill>
            </a:rPr>
            <a:t>6.</a:t>
          </a:r>
        </a:p>
      </dsp:txBody>
      <dsp:txXfrm rot="-5400000">
        <a:off x="2" y="3815368"/>
        <a:ext cx="553447" cy="237192"/>
      </dsp:txXfrm>
    </dsp:sp>
    <dsp:sp modelId="{8F81BA2F-861F-4018-8FC8-F253B5707273}">
      <dsp:nvSpPr>
        <dsp:cNvPr id="0" name=""/>
        <dsp:cNvSpPr/>
      </dsp:nvSpPr>
      <dsp:spPr>
        <a:xfrm rot="5400000">
          <a:off x="3699359" y="392732"/>
          <a:ext cx="513915" cy="6805740"/>
        </a:xfrm>
        <a:prstGeom prst="round2SameRect">
          <a:avLst/>
        </a:prstGeom>
        <a:noFill/>
        <a:ln w="9525" cap="flat" cmpd="sng" algn="ctr">
          <a:solidFill>
            <a:schemeClr val="accent2">
              <a:shade val="80000"/>
              <a:hueOff val="16381"/>
              <a:satOff val="1211"/>
              <a:lumOff val="143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 err="1">
              <a:solidFill>
                <a:schemeClr val="accent6"/>
              </a:solidFill>
            </a:rPr>
            <a:t>Stud.ip</a:t>
          </a:r>
          <a:r>
            <a:rPr lang="de-DE" sz="2400" kern="1200" dirty="0">
              <a:solidFill>
                <a:schemeClr val="accent6"/>
              </a:solidFill>
            </a:rPr>
            <a:t>, Ilias und </a:t>
          </a:r>
          <a:r>
            <a:rPr lang="de-DE" sz="2400" kern="1200" dirty="0" err="1">
              <a:solidFill>
                <a:schemeClr val="accent6"/>
              </a:solidFill>
            </a:rPr>
            <a:t>co.</a:t>
          </a:r>
          <a:endParaRPr lang="de-DE" sz="2400" kern="1200" dirty="0">
            <a:solidFill>
              <a:schemeClr val="accent6"/>
            </a:solidFill>
          </a:endParaRPr>
        </a:p>
      </dsp:txBody>
      <dsp:txXfrm rot="-5400000">
        <a:off x="553447" y="3563732"/>
        <a:ext cx="6780653" cy="463741"/>
      </dsp:txXfrm>
    </dsp:sp>
    <dsp:sp modelId="{745C7DE4-0BE2-4682-8CB8-C5EDC83518A2}">
      <dsp:nvSpPr>
        <dsp:cNvPr id="0" name=""/>
        <dsp:cNvSpPr/>
      </dsp:nvSpPr>
      <dsp:spPr>
        <a:xfrm rot="5400000">
          <a:off x="-118595" y="4363870"/>
          <a:ext cx="790639" cy="553447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19657"/>
                <a:satOff val="1453"/>
                <a:lumOff val="17232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9657"/>
                <a:satOff val="1453"/>
                <a:lumOff val="17232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9657"/>
                <a:satOff val="1453"/>
                <a:lumOff val="1723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7.</a:t>
          </a:r>
        </a:p>
      </dsp:txBody>
      <dsp:txXfrm rot="-5400000">
        <a:off x="2" y="4521998"/>
        <a:ext cx="553447" cy="237192"/>
      </dsp:txXfrm>
    </dsp:sp>
    <dsp:sp modelId="{F3D0F4D0-A794-4140-AEB9-5ABF5DA33C07}">
      <dsp:nvSpPr>
        <dsp:cNvPr id="0" name=""/>
        <dsp:cNvSpPr/>
      </dsp:nvSpPr>
      <dsp:spPr>
        <a:xfrm rot="5400000">
          <a:off x="3699359" y="1099361"/>
          <a:ext cx="513915" cy="6805740"/>
        </a:xfrm>
        <a:prstGeom prst="round2SameRect">
          <a:avLst/>
        </a:prstGeom>
        <a:solidFill>
          <a:schemeClr val="accent6">
            <a:alpha val="90000"/>
          </a:schemeClr>
        </a:solidFill>
        <a:ln w="9525" cap="flat" cmpd="sng" algn="ctr">
          <a:solidFill>
            <a:schemeClr val="accent2">
              <a:shade val="80000"/>
              <a:hueOff val="19657"/>
              <a:satOff val="1453"/>
              <a:lumOff val="1723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kern="1200" dirty="0"/>
            <a:t>Stundenplanerstellung &amp; Termine</a:t>
          </a:r>
        </a:p>
      </dsp:txBody>
      <dsp:txXfrm rot="-5400000">
        <a:off x="553447" y="4270361"/>
        <a:ext cx="6780653" cy="463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7E9CB9-021E-4C8A-AD14-6BADCDC8CC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140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4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Robert</a:t>
            </a: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AE03D-6933-47C6-8496-28F469742539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97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b="0" i="0" dirty="0">
              <a:solidFill>
                <a:srgbClr val="000000"/>
              </a:solidFill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89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36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  <a:p>
            <a:endParaRPr lang="de-DE" dirty="0"/>
          </a:p>
          <a:p>
            <a:r>
              <a:rPr lang="de-DE" dirty="0"/>
              <a:t>Macht ihr gern Werbung für den </a:t>
            </a:r>
            <a:r>
              <a:rPr lang="de-DE" dirty="0" err="1"/>
              <a:t>FaRat</a:t>
            </a:r>
            <a:r>
              <a:rPr lang="de-DE" dirty="0"/>
              <a:t> und warum es so wichtig ist, sich in studentischen Gremien zu engagieren, was eure Aufgaben sind </a:t>
            </a:r>
            <a:r>
              <a:rPr lang="de-DE" dirty="0" err="1"/>
              <a:t>usw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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963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934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92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53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432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186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96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32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467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130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397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672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Fakultät – Institut – Lehrstuhl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Homepage Reiter Studium – zu Beginn im Studien – (zurück) Online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Starthilfe Uni Rostock – Reader &amp; Vorlagen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Fakultät – WSF – Studium – alle Studiengänge – SPSO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Hinweis Google ist dein bester Freund!!!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884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057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830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3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  <a:p>
            <a:endParaRPr lang="de-DE" dirty="0"/>
          </a:p>
          <a:p>
            <a:r>
              <a:rPr lang="de-DE" dirty="0"/>
              <a:t>§15 BA, Grundlagen </a:t>
            </a:r>
            <a:r>
              <a:rPr lang="de-DE" dirty="0" err="1"/>
              <a:t>Wipäd</a:t>
            </a:r>
            <a:r>
              <a:rPr lang="de-DE" dirty="0"/>
              <a:t> und </a:t>
            </a:r>
            <a:r>
              <a:rPr lang="de-DE" dirty="0" err="1"/>
              <a:t>BiSy</a:t>
            </a:r>
            <a:r>
              <a:rPr lang="de-DE" dirty="0"/>
              <a:t> werden doppelt gewertet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062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45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66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  <a:p>
            <a:r>
              <a:rPr lang="de-DE" dirty="0"/>
              <a:t>https://</a:t>
            </a:r>
            <a:r>
              <a:rPr lang="de-DE" dirty="0" err="1"/>
              <a:t>www.uni-rostock.de</a:t>
            </a:r>
            <a:r>
              <a:rPr lang="de-DE" dirty="0"/>
              <a:t>/</a:t>
            </a:r>
            <a:r>
              <a:rPr lang="de-DE" dirty="0" err="1"/>
              <a:t>storages</a:t>
            </a:r>
            <a:r>
              <a:rPr lang="de-DE" dirty="0"/>
              <a:t>/uni-rostock/</a:t>
            </a:r>
            <a:r>
              <a:rPr lang="de-DE" dirty="0" err="1"/>
              <a:t>UniHome</a:t>
            </a:r>
            <a:r>
              <a:rPr lang="de-DE" dirty="0"/>
              <a:t>/Gremien/Rechtsgrundlagen/</a:t>
            </a:r>
            <a:r>
              <a:rPr lang="de-DE" dirty="0" err="1"/>
              <a:t>Amtliche_Bekanntmachungen</a:t>
            </a:r>
            <a:r>
              <a:rPr lang="de-DE" dirty="0"/>
              <a:t>/2023/NR_44_2023.pdf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688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805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122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204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770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703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0794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80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525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72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000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Zusammen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0508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Anderer</a:t>
            </a:r>
            <a:r>
              <a:rPr lang="de-DE" baseline="0" dirty="0"/>
              <a:t> Farbton für Links?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506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Stundenplan erstellen, erst danach weiter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594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</a:t>
            </a:r>
            <a:r>
              <a:rPr lang="de-DE" dirty="0" err="1"/>
              <a:t>www.wsf.uni-rostock.de</a:t>
            </a:r>
            <a:r>
              <a:rPr lang="de-DE" dirty="0"/>
              <a:t>/</a:t>
            </a:r>
            <a:r>
              <a:rPr lang="de-DE" dirty="0" err="1"/>
              <a:t>storages</a:t>
            </a:r>
            <a:r>
              <a:rPr lang="de-DE" dirty="0"/>
              <a:t>/uni-rostock/</a:t>
            </a:r>
            <a:r>
              <a:rPr lang="de-DE" dirty="0" err="1"/>
              <a:t>Alle_WSF</a:t>
            </a:r>
            <a:r>
              <a:rPr lang="de-DE" dirty="0"/>
              <a:t>/WSF/Studium/</a:t>
            </a:r>
            <a:r>
              <a:rPr lang="de-DE" dirty="0" err="1"/>
              <a:t>termine-ba</a:t>
            </a:r>
            <a:r>
              <a:rPr lang="de-DE" dirty="0"/>
              <a:t>/2023_06_20_a_Terminuebersicht_BA_WIP.pdf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37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844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„Wer von euch würde sich als Perfektionist beschreiben?“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277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16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50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Robert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213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Robert</a:t>
            </a:r>
          </a:p>
          <a:p>
            <a:endParaRPr lang="de-DE" altLang="de-DE" dirty="0"/>
          </a:p>
          <a:p>
            <a:r>
              <a:rPr lang="de-DE" altLang="de-DE" dirty="0"/>
              <a:t>Zum IBWL gehören noch weitere Lehrstühle</a:t>
            </a:r>
            <a:endParaRPr lang="de-DE" altLang="de-DE" dirty="0">
              <a:sym typeface="Wingdings" panose="05000000000000000000" pitchFamily="2" charset="2"/>
            </a:endParaRPr>
          </a:p>
          <a:p>
            <a:r>
              <a:rPr lang="de-DE" altLang="de-DE" dirty="0">
                <a:sym typeface="Wingdings" panose="05000000000000000000" pitchFamily="2" charset="2"/>
              </a:rPr>
              <a:t>Anbei auch unser Logo</a:t>
            </a:r>
            <a:endParaRPr lang="de-DE" altLang="de-DE" dirty="0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AE03D-6933-47C6-8496-28F469742539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52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Robert, Kann man dazu groß was sagen?</a:t>
            </a: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AE03D-6933-47C6-8496-28F469742539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1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Noch Lehrbeauftragte ergänzen?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95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0" y="6570000"/>
            <a:ext cx="8785225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49" y="1808163"/>
            <a:ext cx="5814287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8750" y="3136896"/>
            <a:ext cx="4708536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Referent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5207021" cy="415908"/>
          </a:xfrm>
        </p:spPr>
        <p:txBody>
          <a:bodyPr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E08-FC4C-4B68-9E69-5FA7BE2F5273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Sozialwissenschatfliche Fakultät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504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935038" y="2443149"/>
            <a:ext cx="504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26267" y="2004993"/>
            <a:ext cx="2205009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6215085" y="3538540"/>
            <a:ext cx="1643085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8" y="4232286"/>
            <a:ext cx="5039998" cy="20716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accent1"/>
              </a:buClr>
              <a:buSzPct val="50000"/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accent1"/>
              </a:buClr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7936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60848"/>
            <a:ext cx="8229600" cy="406531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>
          <a:xfrm>
            <a:off x="467544" y="1628800"/>
            <a:ext cx="8208912" cy="36004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None/>
              <a:defRPr sz="2200" b="1" i="0">
                <a:solidFill>
                  <a:srgbClr val="C00000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9E9FE-D6BB-4C79-8DAE-C418FC1DDDED}" type="datetime1">
              <a:rPr lang="de-DE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45C4B-1795-4DD1-A57E-E6E73831226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540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0" y="6570000"/>
            <a:ext cx="8785225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49" y="1808163"/>
            <a:ext cx="5814287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 </a:t>
            </a:r>
            <a:r>
              <a:rPr lang="de-DE" cap="all" dirty="0"/>
              <a:t>Wirtschafts- und Sozialwissenschaftliche Fakultät</a:t>
            </a:r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8750" y="3136896"/>
            <a:ext cx="4708536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Referent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651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7578725" cy="387333"/>
          </a:xfrm>
        </p:spPr>
        <p:txBody>
          <a:bodyPr anchor="t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7578725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7578725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 </a:t>
            </a:r>
            <a:r>
              <a:rPr lang="de-DE" cap="all" dirty="0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70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9" y="1808163"/>
            <a:ext cx="4951430" cy="350820"/>
          </a:xfrm>
        </p:spPr>
        <p:txBody>
          <a:bodyPr lIns="0" tIns="0" rIns="0" bIns="0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4986354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4986354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922981" y="1493811"/>
            <a:ext cx="2862244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2E3957D-9A09-4067-BD78-9FA63FB4E324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>
          <a:xfrm>
            <a:off x="1139779" y="6569118"/>
            <a:ext cx="7193060" cy="288882"/>
          </a:xfrm>
        </p:spPr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435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5207021" cy="415908"/>
          </a:xfrm>
        </p:spPr>
        <p:txBody>
          <a:bodyPr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E08-FC4C-4B68-9E69-5FA7BE2F5273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Sozialwissenschatfliche Fakultät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504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935038" y="2443149"/>
            <a:ext cx="504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26267" y="2004993"/>
            <a:ext cx="2205009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6215085" y="3538540"/>
            <a:ext cx="1643085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8" y="4232286"/>
            <a:ext cx="5039998" cy="20716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accent1"/>
              </a:buClr>
              <a:buSzPct val="50000"/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accent1"/>
              </a:buClr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80034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FA925-6F88-4958-AE61-791EA5979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7EF870-B9DF-4EB2-8D25-09E693632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D82A3D-A3E2-4F30-9075-9B3D34D7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EB9A-3F2E-454C-86A4-3B108E50825D}" type="datetimeFigureOut">
              <a:rPr lang="de-DE" smtClean="0"/>
              <a:pPr/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D4A5B3-500B-434B-BB78-65122A8A3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E1CB07-62B7-4206-8281-A5C4DB96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46300-AE22-4531-929C-217807033E0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8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0503F-3CBC-4ED4-84CE-53AA0E6F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57020-3715-4DD8-A6FF-7E902C5A4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CE0834-69A9-4BB7-9AAD-5C359C14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EB9A-3F2E-454C-86A4-3B108E50825D}" type="datetimeFigureOut">
              <a:rPr lang="de-DE" smtClean="0"/>
              <a:pPr/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E271CF-C6EA-487B-B2BD-EF920275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64C51E-0A7A-446F-B13B-8CD6E52E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46300-AE22-4531-929C-217807033E0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2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7578725" cy="387333"/>
          </a:xfrm>
        </p:spPr>
        <p:txBody>
          <a:bodyPr anchor="t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7578725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7578725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9" y="1808163"/>
            <a:ext cx="4951430" cy="350820"/>
          </a:xfrm>
        </p:spPr>
        <p:txBody>
          <a:bodyPr lIns="0" tIns="0" rIns="0" bIns="0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4986354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4986354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922981" y="1493811"/>
            <a:ext cx="2862244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2E3957D-9A09-4067-BD78-9FA63FB4E324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>
          <a:xfrm>
            <a:off x="1139779" y="6569118"/>
            <a:ext cx="7193060" cy="288882"/>
          </a:xfrm>
        </p:spPr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5207021" cy="415908"/>
          </a:xfrm>
        </p:spPr>
        <p:txBody>
          <a:bodyPr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E08-FC4C-4B68-9E69-5FA7BE2F5273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Sozialwissenschatfliche Fakultät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504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935038" y="2443149"/>
            <a:ext cx="504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26267" y="2004993"/>
            <a:ext cx="2205009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6215085" y="3538540"/>
            <a:ext cx="1643085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8" y="4232286"/>
            <a:ext cx="5039998" cy="20716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accent1"/>
              </a:buClr>
              <a:buSzPct val="50000"/>
              <a:buFont typeface="Wingdings" pitchFamily="2" charset="2"/>
              <a:buChar char=""/>
              <a:defRPr sz="18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accent1"/>
              </a:buClr>
              <a:buFont typeface="Symbol" pitchFamily="18" charset="2"/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60848"/>
            <a:ext cx="8229600" cy="406531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3"/>
          </p:nvPr>
        </p:nvSpPr>
        <p:spPr>
          <a:xfrm>
            <a:off x="467544" y="1628800"/>
            <a:ext cx="8208912" cy="36004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None/>
              <a:defRPr sz="2200" b="1" i="0">
                <a:solidFill>
                  <a:srgbClr val="C00000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9E9FE-D6BB-4C79-8DAE-C418FC1DDDED}" type="datetime1">
              <a:rPr lang="de-DE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45C4B-1795-4DD1-A57E-E6E73831226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439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98421"/>
            <a:ext cx="8316912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68313" y="909603"/>
            <a:ext cx="8316912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468313" y="1268413"/>
            <a:ext cx="8316912" cy="489906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 ---nur für viel Text---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519113" indent="-519113" algn="l">
              <a:tabLst>
                <a:tab pos="1073150" algn="l"/>
              </a:tabLst>
            </a:pPr>
            <a:r>
              <a:rPr lang="de-DE"/>
              <a:t>©  2009  </a:t>
            </a:r>
            <a:r>
              <a:rPr lang="de-DE" b="1"/>
              <a:t>UNIVERSITÄT ROSTOCK | </a:t>
            </a:r>
            <a:r>
              <a:rPr lang="de-DE"/>
              <a:t>WIRTSCHAFTS- UND SOZIALWISSENSCHAFTLICHE 		    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0" y="6570000"/>
            <a:ext cx="8785225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49" y="1808163"/>
            <a:ext cx="5814287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 </a:t>
            </a:r>
            <a:r>
              <a:rPr lang="de-DE" cap="all" dirty="0"/>
              <a:t>Wirtschafts- und Sozialwissenschaftliche Fakultät</a:t>
            </a:r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8750" y="3136896"/>
            <a:ext cx="4708536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Referent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05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7578725" cy="387333"/>
          </a:xfrm>
        </p:spPr>
        <p:txBody>
          <a:bodyPr anchor="t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7578725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7578725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 </a:t>
            </a:r>
            <a:r>
              <a:rPr lang="de-DE" cap="all" dirty="0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5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9" y="1808163"/>
            <a:ext cx="4951430" cy="350820"/>
          </a:xfrm>
        </p:spPr>
        <p:txBody>
          <a:bodyPr lIns="0" tIns="0" rIns="0" bIns="0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4986354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4986354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922981" y="1493811"/>
            <a:ext cx="2862244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2E3957D-9A09-4067-BD78-9FA63FB4E324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>
          <a:xfrm>
            <a:off x="1139779" y="6569118"/>
            <a:ext cx="7193060" cy="288882"/>
          </a:xfrm>
        </p:spPr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27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0" y="6575425"/>
            <a:ext cx="8785225" cy="28799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038" y="1808163"/>
            <a:ext cx="7578725" cy="41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468313" y="6569118"/>
            <a:ext cx="671465" cy="2888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139779" y="6569118"/>
            <a:ext cx="7193060" cy="28888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 dirty="0"/>
              <a:t>©  2009  </a:t>
            </a:r>
            <a:r>
              <a:rPr lang="de-DE" b="1" dirty="0"/>
              <a:t>UNIVERSITÄT ROSTOCK | </a:t>
            </a:r>
            <a:r>
              <a:rPr lang="de-DE" dirty="0"/>
              <a:t>WIRTSCHAFTS- UND SOZIALWISSENSCHAFTLICHE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8332840" y="6569118"/>
            <a:ext cx="452386" cy="288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2656"/>
            <a:ext cx="3204000" cy="657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2819375" y="6296818"/>
            <a:ext cx="5965850" cy="557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63" y="0"/>
              </a:cxn>
              <a:cxn ang="0">
                <a:pos x="4376" y="2"/>
              </a:cxn>
              <a:cxn ang="0">
                <a:pos x="4389" y="6"/>
              </a:cxn>
              <a:cxn ang="0">
                <a:pos x="4400" y="13"/>
              </a:cxn>
              <a:cxn ang="0">
                <a:pos x="4409" y="21"/>
              </a:cxn>
              <a:cxn ang="0">
                <a:pos x="4417" y="30"/>
              </a:cxn>
              <a:cxn ang="0">
                <a:pos x="4424" y="41"/>
              </a:cxn>
              <a:cxn ang="0">
                <a:pos x="4428" y="54"/>
              </a:cxn>
              <a:cxn ang="0">
                <a:pos x="4428" y="67"/>
              </a:cxn>
              <a:cxn ang="0">
                <a:pos x="4428" y="729"/>
              </a:cxn>
              <a:cxn ang="0">
                <a:pos x="0" y="729"/>
              </a:cxn>
              <a:cxn ang="0">
                <a:pos x="0" y="0"/>
              </a:cxn>
            </a:cxnLst>
            <a:rect l="0" t="0" r="r" b="b"/>
            <a:pathLst>
              <a:path w="4428" h="729">
                <a:moveTo>
                  <a:pt x="0" y="0"/>
                </a:moveTo>
                <a:lnTo>
                  <a:pt x="4363" y="0"/>
                </a:lnTo>
                <a:lnTo>
                  <a:pt x="4376" y="2"/>
                </a:lnTo>
                <a:lnTo>
                  <a:pt x="4389" y="6"/>
                </a:lnTo>
                <a:lnTo>
                  <a:pt x="4400" y="13"/>
                </a:lnTo>
                <a:lnTo>
                  <a:pt x="4409" y="21"/>
                </a:lnTo>
                <a:lnTo>
                  <a:pt x="4417" y="30"/>
                </a:lnTo>
                <a:lnTo>
                  <a:pt x="4424" y="41"/>
                </a:lnTo>
                <a:lnTo>
                  <a:pt x="4428" y="54"/>
                </a:lnTo>
                <a:lnTo>
                  <a:pt x="4428" y="67"/>
                </a:lnTo>
                <a:lnTo>
                  <a:pt x="4428" y="729"/>
                </a:lnTo>
                <a:lnTo>
                  <a:pt x="0" y="7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68313"/>
            <a:ext cx="8316912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2928915" y="6411957"/>
            <a:ext cx="693747" cy="26670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22660" y="6429461"/>
            <a:ext cx="4746691" cy="249196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marL="0" indent="0"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 dirty="0"/>
              <a:t>©  2009  </a:t>
            </a:r>
            <a:r>
              <a:rPr lang="de-DE" b="1" dirty="0"/>
              <a:t>UNIVERSITÄT ROSTOCK | </a:t>
            </a:r>
            <a:r>
              <a:rPr lang="de-DE" dirty="0"/>
              <a:t>WIRTSCHAFTS- UND SOZIALWISSENSCHAFTLICHE 		    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327" y="6411957"/>
            <a:ext cx="488898" cy="266700"/>
          </a:xfrm>
          <a:prstGeom prst="rect">
            <a:avLst/>
          </a:prstGeom>
        </p:spPr>
        <p:txBody>
          <a:bodyPr vert="horz" lIns="91440" tIns="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6309541"/>
            <a:ext cx="2631600" cy="5398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lang="de-DE" sz="2200" kern="1200" dirty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0" y="6575425"/>
            <a:ext cx="8785225" cy="28799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038" y="1808163"/>
            <a:ext cx="7578725" cy="41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468313" y="6569118"/>
            <a:ext cx="671465" cy="2888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139779" y="6569118"/>
            <a:ext cx="7193060" cy="28888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</a:t>
            </a:r>
            <a:r>
              <a:rPr lang="de-DE" b="1" dirty="0"/>
              <a:t> </a:t>
            </a:r>
            <a:r>
              <a:rPr lang="de-DE" dirty="0"/>
              <a:t>WIRTSCHAFTS- UND SOZIALWISSENSCHAFTLICHE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8332840" y="6569118"/>
            <a:ext cx="452386" cy="288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2656"/>
            <a:ext cx="3204000" cy="6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0" y="6575425"/>
            <a:ext cx="8785225" cy="28799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038" y="1808163"/>
            <a:ext cx="7578725" cy="41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468313" y="6569118"/>
            <a:ext cx="671465" cy="28888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139779" y="6569118"/>
            <a:ext cx="7193060" cy="28888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</a:t>
            </a:r>
            <a:r>
              <a:rPr lang="de-DE" b="1" dirty="0"/>
              <a:t> </a:t>
            </a:r>
            <a:r>
              <a:rPr lang="de-DE" dirty="0"/>
              <a:t>WIRTSCHAFTS- UND SOZIALWISSENSCHAFTLICHE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8332840" y="6569118"/>
            <a:ext cx="452386" cy="288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2656"/>
            <a:ext cx="3204000" cy="6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4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wl.uni-rostock.de/institut/lehrstuehle/wirtschafts-und-gruendungspaedagogik-prof-dr-andreas-diettrich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bwl.uni-rostock.de/institut/lehrstuehle/wirtschafts-und-gruendungspaedagogik-prof-dr-andreas-diettrich/unser-leitbild/" TargetMode="Externa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mpass-mv.de/fuer-studierende" TargetMode="External"/><Relationship Id="rId3" Type="http://schemas.openxmlformats.org/officeDocument/2006/relationships/hyperlink" Target="mailto:Franka.herfuth@uni-rostock.de" TargetMode="External"/><Relationship Id="rId7" Type="http://schemas.openxmlformats.org/officeDocument/2006/relationships/hyperlink" Target="mailto:Kathleen.neumann@uni-rostock.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ivien.peyer@uni-rostock.de" TargetMode="External"/><Relationship Id="rId5" Type="http://schemas.openxmlformats.org/officeDocument/2006/relationships/hyperlink" Target="https://www.bwl.uni-rostock.de/institut/lehrstuehle/wirtschafts-und-gruendungspaedagogik-prof-dr-andreas-diettrich/studium-und-lehre/fuer-studieninteressierte/" TargetMode="External"/><Relationship Id="rId4" Type="http://schemas.openxmlformats.org/officeDocument/2006/relationships/hyperlink" Target="mailto:Christian.leistikow@uni-rostock.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alsarico.de/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s://www.hochschulsport.uni-rostock.de/" TargetMode="External"/><Relationship Id="rId7" Type="http://schemas.openxmlformats.org/officeDocument/2006/relationships/hyperlink" Target="https://pixnio.com/sport/football/sport-game-grass-football-training-team-strategy-sunny-da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11" Type="http://schemas.openxmlformats.org/officeDocument/2006/relationships/hyperlink" Target="https://www.pexels.com/photo/close-up-photo-of-person-holding-tennis-racket-and-ball-1432039/" TargetMode="External"/><Relationship Id="rId5" Type="http://schemas.openxmlformats.org/officeDocument/2006/relationships/hyperlink" Target="https://pixabay.com/en/volleyball-sport-ball-volley-520093/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hyperlink" Target="https://pixnio.com/sport/athletics/race-fitness-runner-marathon-competition-athlete-exercise-spor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&amp;ehk=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4ec4E5cKlA&amp;feature=youtu.b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wsf.uni-rostock.de/studium/beratung-und-hilfe/stundenplanerstellung/" TargetMode="External"/><Relationship Id="rId4" Type="http://schemas.openxmlformats.org/officeDocument/2006/relationships/hyperlink" Target="https://www.uni-rostock.de/studium/studienorganisation/zu-beginn-des-studiums/#c1713555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f.uni-rostock.de/storages/uni-rostock/Alle_WSF/WSF/Studium/termine-ba/2023_06_20_a_Terminuebersicht_BA_WIP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uefung.uni-rostock.d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tweedback.de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tock.de/files/rostock/img/urlaub/sehenswuerdigkeiten/hauptgebaeude-uni-rostock.jpg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iste.de/" TargetMode="External"/><Relationship Id="rId4" Type="http://schemas.openxmlformats.org/officeDocument/2006/relationships/hyperlink" Target="https://www.salsarico.d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sp>
        <p:nvSpPr>
          <p:cNvPr id="7" name="Textfeld 6"/>
          <p:cNvSpPr txBox="1"/>
          <p:nvPr/>
        </p:nvSpPr>
        <p:spPr>
          <a:xfrm>
            <a:off x="6264188" y="1340768"/>
            <a:ext cx="327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n-lt"/>
              </a:rPr>
              <a:t>Wintersemester 2023/24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70711" y="3240271"/>
            <a:ext cx="5202578" cy="1804749"/>
          </a:xfrm>
          <a:prstGeom prst="roundRect">
            <a:avLst/>
          </a:prstGeom>
          <a:solidFill>
            <a:srgbClr val="EAEAEA">
              <a:alpha val="50196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u="sng" dirty="0" err="1">
                <a:latin typeface="+mn-lt"/>
              </a:rPr>
              <a:t>Tutoriumsbegleitende</a:t>
            </a:r>
            <a:r>
              <a:rPr lang="de-DE" sz="2000" u="sng" dirty="0">
                <a:latin typeface="+mn-lt"/>
              </a:rPr>
              <a:t>:</a:t>
            </a:r>
          </a:p>
          <a:p>
            <a:endParaRPr lang="de-DE" sz="2000" i="1" dirty="0">
              <a:latin typeface="+mn-lt"/>
            </a:endParaRPr>
          </a:p>
          <a:p>
            <a:r>
              <a:rPr lang="de-DE" sz="2000" b="1" i="1" dirty="0">
                <a:latin typeface="+mn-lt"/>
              </a:rPr>
              <a:t>Jana Kleinitz: </a:t>
            </a:r>
            <a:r>
              <a:rPr lang="de-DE" sz="2000" i="1" dirty="0" err="1">
                <a:latin typeface="+mn-lt"/>
              </a:rPr>
              <a:t>jana.kleinitz@uni-rostock.de</a:t>
            </a:r>
            <a:endParaRPr lang="de-DE" sz="2000" i="1" dirty="0">
              <a:latin typeface="+mn-lt"/>
            </a:endParaRPr>
          </a:p>
          <a:p>
            <a:endParaRPr lang="de-DE" sz="2000" b="1" i="1" dirty="0">
              <a:latin typeface="+mn-lt"/>
            </a:endParaRPr>
          </a:p>
          <a:p>
            <a:r>
              <a:rPr lang="de-DE" sz="2000" b="1" i="1" dirty="0">
                <a:latin typeface="+mn-lt"/>
              </a:rPr>
              <a:t>Robert </a:t>
            </a:r>
            <a:r>
              <a:rPr lang="de-DE" sz="2000" b="1" i="1" dirty="0" err="1">
                <a:latin typeface="+mn-lt"/>
              </a:rPr>
              <a:t>Urbansky</a:t>
            </a:r>
            <a:r>
              <a:rPr lang="de-DE" sz="2000" b="1" i="1" dirty="0">
                <a:latin typeface="+mn-lt"/>
              </a:rPr>
              <a:t>:</a:t>
            </a:r>
            <a:r>
              <a:rPr lang="de-DE" sz="2000" i="1" dirty="0">
                <a:latin typeface="+mn-lt"/>
              </a:rPr>
              <a:t> robert.urbansky@uni-rostock.de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54427" y="1628800"/>
            <a:ext cx="7763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</a:t>
            </a:r>
            <a:r>
              <a:rPr lang="de-DE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LICH WILLKOMMEN!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07E58-0FE5-42BC-8EA0-4D280A8B0910}" type="datetime1"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25.09.23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Herzlich Willkommen</a:t>
            </a:r>
          </a:p>
        </p:txBody>
      </p:sp>
      <p:sp>
        <p:nvSpPr>
          <p:cNvPr id="16389" name="Foliennummernplatzhalt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048B5-92DD-4C34-80C2-BF7DBEDD952A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Narrow" panose="020B0606020202030204" pitchFamily="34" charset="0"/>
                <a:ea typeface="Verdana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Narrow" panose="020B0606020202030204" pitchFamily="34" charset="0"/>
              <a:ea typeface="Verdana" pitchFamily="34" charset="0"/>
            </a:endParaRPr>
          </a:p>
        </p:txBody>
      </p:sp>
      <p:sp>
        <p:nvSpPr>
          <p:cNvPr id="16390" name="Untertitel 5"/>
          <p:cNvSpPr>
            <a:spLocks noGrp="1"/>
          </p:cNvSpPr>
          <p:nvPr>
            <p:ph type="subTitle" idx="13"/>
          </p:nvPr>
        </p:nvSpPr>
        <p:spPr>
          <a:xfrm>
            <a:off x="5508104" y="404664"/>
            <a:ext cx="2715412" cy="51947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Lehrstuhlteam</a:t>
            </a:r>
          </a:p>
        </p:txBody>
      </p:sp>
      <p:pic>
        <p:nvPicPr>
          <p:cNvPr id="1042" name="Picture 18" descr="Vorschau Ihres QR C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01" y="4612415"/>
            <a:ext cx="1363037" cy="13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318556" y="3998712"/>
            <a:ext cx="300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Leitbild des Lehrstuhls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2E223A-D550-0A14-206B-CFD09573B9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896" y="4451341"/>
            <a:ext cx="1861466" cy="1329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2A12D771-D16B-C94D-91D5-28466607F616}"/>
              </a:ext>
            </a:extLst>
          </p:cNvPr>
          <p:cNvSpPr txBox="1"/>
          <p:nvPr/>
        </p:nvSpPr>
        <p:spPr>
          <a:xfrm>
            <a:off x="1905467" y="5835281"/>
            <a:ext cx="2268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n-lt"/>
              </a:rPr>
              <a:t>Kristina Pieth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813B71E-4B48-6984-EA7E-E3FBCFCBF48B}"/>
              </a:ext>
            </a:extLst>
          </p:cNvPr>
          <p:cNvSpPr txBox="1"/>
          <p:nvPr/>
        </p:nvSpPr>
        <p:spPr>
          <a:xfrm>
            <a:off x="1641340" y="3918005"/>
            <a:ext cx="157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C00000"/>
                </a:solidFill>
                <a:latin typeface="+mn-lt"/>
              </a:rPr>
              <a:t>Sekretariat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CC82789-2E38-7EE5-C2FA-CA895F9A4BF9}"/>
              </a:ext>
            </a:extLst>
          </p:cNvPr>
          <p:cNvSpPr txBox="1"/>
          <p:nvPr/>
        </p:nvSpPr>
        <p:spPr>
          <a:xfrm>
            <a:off x="5318556" y="1477050"/>
            <a:ext cx="300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 des Lehrstuhls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7781BEE6-26E7-50F7-C7F5-14BDA1C1C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/>
          <a:stretch/>
        </p:blipFill>
        <p:spPr>
          <a:xfrm>
            <a:off x="5975994" y="1973635"/>
            <a:ext cx="1691453" cy="159901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243A64-86A5-F5DD-220F-A5C428A96D41}"/>
              </a:ext>
            </a:extLst>
          </p:cNvPr>
          <p:cNvSpPr txBox="1"/>
          <p:nvPr/>
        </p:nvSpPr>
        <p:spPr>
          <a:xfrm>
            <a:off x="1476553" y="1493827"/>
            <a:ext cx="210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C00000"/>
                </a:solidFill>
                <a:latin typeface="+mn-lt"/>
              </a:rPr>
              <a:t>Studienberater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278587B-AA4A-8E72-2C47-02665518CA1A}"/>
              </a:ext>
            </a:extLst>
          </p:cNvPr>
          <p:cNvSpPr txBox="1"/>
          <p:nvPr/>
        </p:nvSpPr>
        <p:spPr>
          <a:xfrm>
            <a:off x="733593" y="3463857"/>
            <a:ext cx="15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Christian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Leistikow,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M.A.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BFE403-9118-37A6-0E54-AD26CEE59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13" y="2208716"/>
            <a:ext cx="1784610" cy="1274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5DC19CCB-482A-E396-582E-26AB2DFB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939" y="3512606"/>
            <a:ext cx="16145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Franka Marie </a:t>
            </a:r>
            <a:r>
              <a:rPr lang="de-DE" altLang="de-DE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Herfurth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M.A.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17A89D2-59C5-6C68-19B9-CB8DB38D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9739" y="2178171"/>
            <a:ext cx="1813960" cy="1297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BA126E-95C1-93D1-5782-2817D3C01F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429C48-9D36-B902-A920-4E2C3530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3E6AE8C-8315-FAE3-7FD1-736D90FAFF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F26CCF5-36F5-9833-3D85-FEE994378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42650"/>
              </p:ext>
            </p:extLst>
          </p:nvPr>
        </p:nvGraphicFramePr>
        <p:xfrm>
          <a:off x="251520" y="1765857"/>
          <a:ext cx="8280919" cy="3231102"/>
        </p:xfrm>
        <a:graphic>
          <a:graphicData uri="http://schemas.openxmlformats.org/drawingml/2006/table">
            <a:tbl>
              <a:tblPr/>
              <a:tblGrid>
                <a:gridCol w="2575745">
                  <a:extLst>
                    <a:ext uri="{9D8B030D-6E8A-4147-A177-3AD203B41FA5}">
                      <a16:colId xmlns:a16="http://schemas.microsoft.com/office/drawing/2014/main" val="2768734501"/>
                    </a:ext>
                  </a:extLst>
                </a:gridCol>
                <a:gridCol w="2466108">
                  <a:extLst>
                    <a:ext uri="{9D8B030D-6E8A-4147-A177-3AD203B41FA5}">
                      <a16:colId xmlns:a16="http://schemas.microsoft.com/office/drawing/2014/main" val="2030516106"/>
                    </a:ext>
                  </a:extLst>
                </a:gridCol>
                <a:gridCol w="3239066">
                  <a:extLst>
                    <a:ext uri="{9D8B030D-6E8A-4147-A177-3AD203B41FA5}">
                      <a16:colId xmlns:a16="http://schemas.microsoft.com/office/drawing/2014/main" val="4286146653"/>
                    </a:ext>
                  </a:extLst>
                </a:gridCol>
              </a:tblGrid>
              <a:tr h="366999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4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Beratung und Informationen​</a:t>
                      </a:r>
                      <a:endParaRPr lang="de-DE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1A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4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Ansprechpartner​</a:t>
                      </a:r>
                      <a:endParaRPr lang="de-DE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1A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400" b="1" i="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Mehr Infos​</a:t>
                      </a:r>
                      <a:endParaRPr lang="de-DE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36722"/>
                  </a:ext>
                </a:extLst>
              </a:tr>
              <a:tr h="1163465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Studienfachberatung Bachelor </a:t>
                      </a:r>
                      <a:r>
                        <a:rPr lang="de-DE" sz="1200" b="0" i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Wipäd</a:t>
                      </a:r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1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Franka Herfurth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sng" strike="noStrike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Franka.herfuth@uni-rostock.de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</a:p>
                    <a:p>
                      <a:pPr algn="l" rtl="0" fontAlgn="base"/>
                      <a:endParaRPr lang="de-DE" sz="1200" b="0" i="0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Christian Leistikow​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sng" strike="noStrike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Christian.leistikow@uni-rostock.de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 ​</a:t>
                      </a:r>
                      <a:endParaRPr lang="de-DE" sz="1200" b="0" i="0" dirty="0">
                        <a:solidFill>
                          <a:srgbClr val="004A99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0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https://www.bwl.uni-rostock.de/institut/lehrstuehle/wirtschafts-und-gruendungspaedagogik-prof-dr-andreas-diettrich/studium-und-lehre/fuer-studieninteressierte/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  </a:t>
                      </a:r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0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4784"/>
                  </a:ext>
                </a:extLst>
              </a:tr>
              <a:tr h="1176795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Studienfachberatung Master </a:t>
                      </a:r>
                      <a:r>
                        <a:rPr lang="de-DE" sz="1200" b="0" i="0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Wipäd</a:t>
                      </a:r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de-DE" sz="1200" b="0" i="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rtl="0" fontAlgn="base"/>
                      <a:r>
                        <a:rPr lang="de-DE" sz="1200" b="0" i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Vivien Peyer​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sng" strike="noStrike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Vivien.peyer@uni-rostock.de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0" i="0" dirty="0">
                        <a:solidFill>
                          <a:srgbClr val="004A9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Kathleen Neumann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Kathleen.neumann@uni-rostock.de</a:t>
                      </a:r>
                      <a:endParaRPr lang="de-DE" sz="1200" b="0" i="0" kern="1200" dirty="0">
                        <a:solidFill>
                          <a:srgbClr val="004A99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algn="l" rtl="0" fontAlgn="base"/>
                      <a:endParaRPr lang="de-DE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https://www.bwl.uni-rostock.de/institut/lehrstuehle/wirtschafts-und-gruendungspaedagogik-prof-dr-andreas-diettrich/studium-und-lehre/fuer-studieninteressierte/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   ​</a:t>
                      </a:r>
                      <a:endParaRPr lang="de-DE" sz="1200" b="0" i="0" dirty="0">
                        <a:solidFill>
                          <a:srgbClr val="004A99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52374"/>
                  </a:ext>
                </a:extLst>
              </a:tr>
              <a:tr h="403742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Studienzweifel? Kompass M-V!​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1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Sabine Brüser​</a:t>
                      </a:r>
                      <a:endParaRPr lang="de-DE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1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https://www.kompass-mv.de/fuer-studierende</a:t>
                      </a:r>
                      <a:r>
                        <a:rPr lang="de-DE" sz="1200" b="0" i="0" dirty="0">
                          <a:solidFill>
                            <a:srgbClr val="004A99"/>
                          </a:solidFill>
                          <a:effectLst/>
                          <a:latin typeface="Franklin Gothic Book" panose="020B0503020102020204" pitchFamily="34" charset="0"/>
                        </a:rPr>
                        <a:t> ​</a:t>
                      </a:r>
                      <a:endParaRPr lang="de-DE" sz="1200" b="0" i="0" dirty="0">
                        <a:solidFill>
                          <a:srgbClr val="004A99"/>
                        </a:solidFill>
                        <a:effectLst/>
                      </a:endParaRPr>
                    </a:p>
                  </a:txBody>
                  <a:tcPr marL="16736" marR="16736" marT="8368" marB="836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52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65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3615D5-072C-458E-24D5-BD4CE6C7D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0"/>
          <a:stretch/>
        </p:blipFill>
        <p:spPr>
          <a:xfrm>
            <a:off x="251520" y="1448780"/>
            <a:ext cx="8406589" cy="50159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1D87C10-1713-E94B-211B-48B50161A4E7}"/>
              </a:ext>
            </a:extLst>
          </p:cNvPr>
          <p:cNvSpPr/>
          <p:nvPr/>
        </p:nvSpPr>
        <p:spPr>
          <a:xfrm>
            <a:off x="647564" y="1740426"/>
            <a:ext cx="453650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13A8BD9-8623-AD02-BD97-8A5ECAC67A67}"/>
              </a:ext>
            </a:extLst>
          </p:cNvPr>
          <p:cNvSpPr txBox="1"/>
          <p:nvPr/>
        </p:nvSpPr>
        <p:spPr>
          <a:xfrm>
            <a:off x="2133446" y="1795729"/>
            <a:ext cx="280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https://www.bwl.uni-rostock.de/institut/lehrstuehle/wirtschafts-und-gruendungspaedagogik-prof-dr-andreas-diettrich/forschungprojekte/zweitfachagenten/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4ED3B12-CDF6-A770-A8F4-C32527A1C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8420" r="9244" b="9680"/>
          <a:stretch/>
        </p:blipFill>
        <p:spPr>
          <a:xfrm>
            <a:off x="899592" y="1464922"/>
            <a:ext cx="1233854" cy="1246391"/>
          </a:xfrm>
          <a:prstGeom prst="rect">
            <a:avLst/>
          </a:prstGeom>
        </p:spPr>
      </p:pic>
      <p:sp>
        <p:nvSpPr>
          <p:cNvPr id="18" name="Untertitel 5">
            <a:extLst>
              <a:ext uri="{FF2B5EF4-FFF2-40B4-BE49-F238E27FC236}">
                <a16:creationId xmlns:a16="http://schemas.microsoft.com/office/drawing/2014/main" id="{958FBA50-90A1-4CE6-A180-D1EE53AD43A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508104" y="404664"/>
            <a:ext cx="2715412" cy="51947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Projekte</a:t>
            </a:r>
          </a:p>
        </p:txBody>
      </p:sp>
    </p:spTree>
    <p:extLst>
      <p:ext uri="{BB962C8B-B14F-4D97-AF65-F5344CB8AC3E}">
        <p14:creationId xmlns:p14="http://schemas.microsoft.com/office/powerpoint/2010/main" val="28147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C6B1663-8278-5FF7-F8BA-A2BA9E19BD6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Studentische Organisationen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C496CA-EDA2-9E15-1CC7-3BEE478F6D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F43576-4C59-F7EB-2B70-776285737A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99613B-36C5-ABFE-DF6B-455DA452CB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25C088-C873-74F5-7595-3E9A6AE4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67" y="2136540"/>
            <a:ext cx="1660958" cy="16673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CE41E68-F563-BD72-8F3C-0B1ABEA11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561" y="2452331"/>
            <a:ext cx="2400508" cy="104403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C9C969-0457-ACA2-06D9-DBB75BB2B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630" y="2376798"/>
            <a:ext cx="2212667" cy="118679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E2F6CC-C0C8-0953-0E80-FC3A59EC4157}"/>
              </a:ext>
            </a:extLst>
          </p:cNvPr>
          <p:cNvSpPr txBox="1"/>
          <p:nvPr/>
        </p:nvSpPr>
        <p:spPr>
          <a:xfrm>
            <a:off x="3026539" y="3681028"/>
            <a:ext cx="2502551" cy="783193"/>
          </a:xfrm>
          <a:prstGeom prst="roundRect">
            <a:avLst/>
          </a:prstGeom>
          <a:ln>
            <a:solidFill>
              <a:srgbClr val="004A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+mn-lt"/>
              </a:rPr>
              <a:t>Allgemeiner Studierendenausschuss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FB082A-CB91-A1DC-D6A6-2139F9376199}"/>
              </a:ext>
            </a:extLst>
          </p:cNvPr>
          <p:cNvSpPr txBox="1"/>
          <p:nvPr/>
        </p:nvSpPr>
        <p:spPr>
          <a:xfrm>
            <a:off x="179512" y="4093737"/>
            <a:ext cx="2700300" cy="1804749"/>
          </a:xfrm>
          <a:prstGeom prst="roundRect">
            <a:avLst/>
          </a:prstGeom>
          <a:ln>
            <a:solidFill>
              <a:srgbClr val="004A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+mn-lt"/>
              </a:rPr>
              <a:t>Euer zuständiger Fachschaftsrat der Wirtschafts- und Sozialwissenschaftlichen Studiengänge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AA4986-6A97-642C-167A-0EC7741A2B1C}"/>
              </a:ext>
            </a:extLst>
          </p:cNvPr>
          <p:cNvSpPr txBox="1"/>
          <p:nvPr/>
        </p:nvSpPr>
        <p:spPr>
          <a:xfrm>
            <a:off x="3131107" y="4774774"/>
            <a:ext cx="2502551" cy="112371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+mn-lt"/>
              </a:rPr>
              <a:t>Hilfestellungen bei Prüfungen, SPSO und allg. Problemen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BD76F8A-3FC3-D3CF-2889-CB93AB43889B}"/>
              </a:ext>
            </a:extLst>
          </p:cNvPr>
          <p:cNvCxnSpPr>
            <a:stCxn id="2" idx="2"/>
          </p:cNvCxnSpPr>
          <p:nvPr/>
        </p:nvCxnSpPr>
        <p:spPr>
          <a:xfrm flipH="1">
            <a:off x="4277814" y="4464221"/>
            <a:ext cx="1" cy="332931"/>
          </a:xfrm>
          <a:prstGeom prst="straightConnector1">
            <a:avLst/>
          </a:prstGeom>
          <a:ln>
            <a:solidFill>
              <a:srgbClr val="004A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17995BD-69C2-0422-EED4-E567F2744640}"/>
              </a:ext>
            </a:extLst>
          </p:cNvPr>
          <p:cNvCxnSpPr>
            <a:stCxn id="9" idx="3"/>
          </p:cNvCxnSpPr>
          <p:nvPr/>
        </p:nvCxnSpPr>
        <p:spPr>
          <a:xfrm flipV="1">
            <a:off x="2879812" y="4996111"/>
            <a:ext cx="468052" cy="1"/>
          </a:xfrm>
          <a:prstGeom prst="straightConnector1">
            <a:avLst/>
          </a:prstGeom>
          <a:ln>
            <a:solidFill>
              <a:srgbClr val="004A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74794E21-1D32-2CF5-3082-D61385896042}"/>
              </a:ext>
            </a:extLst>
          </p:cNvPr>
          <p:cNvSpPr txBox="1"/>
          <p:nvPr/>
        </p:nvSpPr>
        <p:spPr>
          <a:xfrm>
            <a:off x="5967426" y="3681028"/>
            <a:ext cx="2341074" cy="1804749"/>
          </a:xfrm>
          <a:prstGeom prst="roundRect">
            <a:avLst/>
          </a:prstGeom>
          <a:ln>
            <a:solidFill>
              <a:srgbClr val="004A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+mn-lt"/>
              </a:rPr>
              <a:t>Aktuelles zur Studienfinanzierung, zu den Mensen und weitere Infos findet ihr hier</a:t>
            </a:r>
          </a:p>
        </p:txBody>
      </p:sp>
    </p:spTree>
    <p:extLst>
      <p:ext uri="{BB962C8B-B14F-4D97-AF65-F5344CB8AC3E}">
        <p14:creationId xmlns:p14="http://schemas.microsoft.com/office/powerpoint/2010/main" val="23086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C6B1663-8278-5FF7-F8BA-A2BA9E19BD6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Studentische Organisationen / Social Media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C496CA-EDA2-9E15-1CC7-3BEE478F6D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F43576-4C59-F7EB-2B70-776285737A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99613B-36C5-ABFE-DF6B-455DA452CB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83D8B7-C10E-78CF-66BC-F316A1DC4DD7}"/>
              </a:ext>
            </a:extLst>
          </p:cNvPr>
          <p:cNvSpPr txBox="1"/>
          <p:nvPr/>
        </p:nvSpPr>
        <p:spPr>
          <a:xfrm>
            <a:off x="359532" y="3865294"/>
            <a:ext cx="22322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+mj-lt"/>
              </a:rPr>
              <a:t>https://www.farat.wiwi.uni-rostock.de/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25C088-C873-74F5-7595-3E9A6AE4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81" y="2136540"/>
            <a:ext cx="1660958" cy="16673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004F4D-4C7F-13BA-43B3-1A024BF86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6" y="4204383"/>
            <a:ext cx="1704338" cy="20579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8B33132-0E36-8888-EDC5-AEA145BAC329}"/>
              </a:ext>
            </a:extLst>
          </p:cNvPr>
          <p:cNvSpPr txBox="1"/>
          <p:nvPr/>
        </p:nvSpPr>
        <p:spPr>
          <a:xfrm>
            <a:off x="3404845" y="3838477"/>
            <a:ext cx="17459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https://www.asta-rostock.de/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CE41E68-F563-BD72-8F3C-0B1ABEA11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561" y="2452331"/>
            <a:ext cx="2400508" cy="104403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D89514D-A585-0F4B-3B6A-0A0F1292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98" y="4153380"/>
            <a:ext cx="1746187" cy="210893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C9C969-0457-ACA2-06D9-DBB75BB2B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630" y="2376798"/>
            <a:ext cx="2212667" cy="118679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84C6A42-48D8-807F-B42C-9CFCB38606D8}"/>
              </a:ext>
            </a:extLst>
          </p:cNvPr>
          <p:cNvSpPr txBox="1"/>
          <p:nvPr/>
        </p:nvSpPr>
        <p:spPr>
          <a:xfrm>
            <a:off x="6444208" y="3803850"/>
            <a:ext cx="16609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https://www.stw-rw.de/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F8891A8-C87A-88D0-818C-486ED02F9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29" y="4169481"/>
            <a:ext cx="1751646" cy="21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3" y="1304764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1127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022234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4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9C86465-8933-ED39-EB2B-50040665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8" y="1448780"/>
            <a:ext cx="7578725" cy="387333"/>
          </a:xfrm>
        </p:spPr>
        <p:txBody>
          <a:bodyPr/>
          <a:lstStyle/>
          <a:p>
            <a:r>
              <a:rPr lang="de-DE" dirty="0"/>
              <a:t>Veranstaltungen, Clubs, Sport …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78A24DB-3F40-F2A8-62ED-083A9F0AC64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728" y="2157530"/>
            <a:ext cx="7578725" cy="365130"/>
          </a:xfrm>
        </p:spPr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FaRat</a:t>
            </a:r>
            <a:r>
              <a:rPr lang="de-DE" dirty="0"/>
              <a:t> Instagram Account bietet euch unter den Highlights „Events“ eine Übersicht wann welcher Club geöffnet hat.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1A7F54-C629-4E5B-8E83-45ADD68E8D6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70359C-8420-491B-8BDA-9F196878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5B5A314-54D9-4F30-B6DD-7AAEB7F94A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FA776048-9339-7F78-400E-F426621BD6CF}"/>
              </a:ext>
            </a:extLst>
          </p:cNvPr>
          <p:cNvSpPr txBox="1">
            <a:spLocks/>
          </p:cNvSpPr>
          <p:nvPr/>
        </p:nvSpPr>
        <p:spPr>
          <a:xfrm>
            <a:off x="466728" y="2770449"/>
            <a:ext cx="7649976" cy="65855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Typisch ist </a:t>
            </a:r>
            <a:r>
              <a:rPr lang="de-DE" kern="0" dirty="0">
                <a:sym typeface="Wingdings" panose="05000000000000000000" pitchFamily="2" charset="2"/>
              </a:rPr>
              <a:t>mittwochs Studentenkeller und donnerstags LT, aber das bekommt ihr schon schnell raus.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15EB1888-DC76-C208-9133-D9EDB2AACC14}"/>
              </a:ext>
            </a:extLst>
          </p:cNvPr>
          <p:cNvSpPr txBox="1">
            <a:spLocks/>
          </p:cNvSpPr>
          <p:nvPr/>
        </p:nvSpPr>
        <p:spPr>
          <a:xfrm>
            <a:off x="482140" y="3672657"/>
            <a:ext cx="7438232" cy="36513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Bars sind zahlreich in der KTV vertreten und habt ihr hoffentlich beim Bierbachelor näher erkundet.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BB69028-EC85-EE04-4677-99C472EBF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0" y="5241995"/>
            <a:ext cx="3600400" cy="85380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1B5B8C0-95AF-7065-E521-1E648BA7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56" y="5244390"/>
            <a:ext cx="3520266" cy="85141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FAA0426-5291-773E-1D45-1D0AA953C81C}"/>
              </a:ext>
            </a:extLst>
          </p:cNvPr>
          <p:cNvSpPr txBox="1"/>
          <p:nvPr/>
        </p:nvSpPr>
        <p:spPr>
          <a:xfrm>
            <a:off x="374082" y="4511101"/>
            <a:ext cx="774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latin typeface="+mn-lt"/>
              </a:rPr>
              <a:t>Im </a:t>
            </a:r>
            <a:r>
              <a:rPr lang="de-DE" sz="1800" dirty="0" err="1">
                <a:latin typeface="+mn-lt"/>
              </a:rPr>
              <a:t>Salsarico</a:t>
            </a:r>
            <a:r>
              <a:rPr lang="de-DE" sz="1800" dirty="0">
                <a:latin typeface="+mn-lt"/>
              </a:rPr>
              <a:t> gibt es auch immer Special Angebote unterhalb der Woche wie z.B.</a:t>
            </a:r>
          </a:p>
          <a:p>
            <a:r>
              <a:rPr lang="de-DE" sz="1800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https://www.salsarico.de/</a:t>
            </a:r>
            <a:r>
              <a:rPr lang="de-DE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2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0B5821-0A77-636D-5636-A5FC690CDD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62F6C0-4FD5-9816-DCC8-937D44ED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4CA6F63-7A4B-2FF5-C7A8-32DF4CBBD4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©  2009  </a:t>
            </a:r>
            <a:r>
              <a:rPr lang="de-DE" b="1" dirty="0"/>
              <a:t>UNIVERSITÄT ROSTOCK </a:t>
            </a:r>
            <a:r>
              <a:rPr lang="de-DE" dirty="0"/>
              <a:t>| </a:t>
            </a:r>
            <a:r>
              <a:rPr lang="de-DE" cap="all" dirty="0"/>
              <a:t>Wirtschafts- und Sozialwissenschaftliche Fakultät</a:t>
            </a:r>
            <a:endParaRPr lang="de-DE" dirty="0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C020B03E-C81D-64FF-8071-9ACC69A8B1A6}"/>
              </a:ext>
            </a:extLst>
          </p:cNvPr>
          <p:cNvSpPr/>
          <p:nvPr/>
        </p:nvSpPr>
        <p:spPr>
          <a:xfrm>
            <a:off x="433699" y="4356464"/>
            <a:ext cx="4822377" cy="2061717"/>
          </a:xfrm>
          <a:prstGeom prst="roundRect">
            <a:avLst>
              <a:gd name="adj" fmla="val 111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" name="Tabelle 11">
            <a:extLst>
              <a:ext uri="{FF2B5EF4-FFF2-40B4-BE49-F238E27FC236}">
                <a16:creationId xmlns:a16="http://schemas.microsoft.com/office/drawing/2014/main" id="{47CC951A-D78F-5A39-006C-A7A726E8F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69053"/>
              </p:ext>
            </p:extLst>
          </p:nvPr>
        </p:nvGraphicFramePr>
        <p:xfrm>
          <a:off x="451400" y="1400287"/>
          <a:ext cx="8175732" cy="262132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62622">
                  <a:extLst>
                    <a:ext uri="{9D8B030D-6E8A-4147-A177-3AD203B41FA5}">
                      <a16:colId xmlns:a16="http://schemas.microsoft.com/office/drawing/2014/main" val="577772700"/>
                    </a:ext>
                  </a:extLst>
                </a:gridCol>
                <a:gridCol w="1362622">
                  <a:extLst>
                    <a:ext uri="{9D8B030D-6E8A-4147-A177-3AD203B41FA5}">
                      <a16:colId xmlns:a16="http://schemas.microsoft.com/office/drawing/2014/main" val="1600616363"/>
                    </a:ext>
                  </a:extLst>
                </a:gridCol>
                <a:gridCol w="1362622">
                  <a:extLst>
                    <a:ext uri="{9D8B030D-6E8A-4147-A177-3AD203B41FA5}">
                      <a16:colId xmlns:a16="http://schemas.microsoft.com/office/drawing/2014/main" val="3911798831"/>
                    </a:ext>
                  </a:extLst>
                </a:gridCol>
                <a:gridCol w="1362622">
                  <a:extLst>
                    <a:ext uri="{9D8B030D-6E8A-4147-A177-3AD203B41FA5}">
                      <a16:colId xmlns:a16="http://schemas.microsoft.com/office/drawing/2014/main" val="1605034623"/>
                    </a:ext>
                  </a:extLst>
                </a:gridCol>
                <a:gridCol w="1362622">
                  <a:extLst>
                    <a:ext uri="{9D8B030D-6E8A-4147-A177-3AD203B41FA5}">
                      <a16:colId xmlns:a16="http://schemas.microsoft.com/office/drawing/2014/main" val="3671163896"/>
                    </a:ext>
                  </a:extLst>
                </a:gridCol>
                <a:gridCol w="1362622">
                  <a:extLst>
                    <a:ext uri="{9D8B030D-6E8A-4147-A177-3AD203B41FA5}">
                      <a16:colId xmlns:a16="http://schemas.microsoft.com/office/drawing/2014/main" val="3509190242"/>
                    </a:ext>
                  </a:extLst>
                </a:gridCol>
              </a:tblGrid>
              <a:tr h="388168">
                <a:tc>
                  <a:txBody>
                    <a:bodyPr/>
                    <a:lstStyle/>
                    <a:p>
                      <a:r>
                        <a:rPr lang="de-DE" sz="1400" dirty="0"/>
                        <a:t>Montag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Dienstag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Mittwoch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Donnerstag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Freitag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Samstag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12328"/>
                  </a:ext>
                </a:extLst>
              </a:tr>
              <a:tr h="2233156">
                <a:tc>
                  <a:txBody>
                    <a:bodyPr/>
                    <a:lstStyle/>
                    <a:p>
                      <a:r>
                        <a:rPr lang="de-DE" sz="1300" dirty="0"/>
                        <a:t>Cocktail-Casino im </a:t>
                      </a:r>
                      <a:r>
                        <a:rPr lang="de-DE" sz="1300" dirty="0" err="1"/>
                        <a:t>Panoramico</a:t>
                      </a:r>
                      <a:endParaRPr lang="de-DE" sz="1300" dirty="0"/>
                    </a:p>
                    <a:p>
                      <a:r>
                        <a:rPr lang="de-DE" sz="1300" dirty="0"/>
                        <a:t>ab 17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ST-Club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Zwischenbau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Bunker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Studentenkeller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M.A.U. 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Zwischenbau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Bunker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LT-Club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M.A.U. 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Zwischenbau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Bunker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LT-Club</a:t>
                      </a:r>
                    </a:p>
                    <a:p>
                      <a:r>
                        <a:rPr lang="de-DE" sz="1300" dirty="0"/>
                        <a:t>ST-Club</a:t>
                      </a:r>
                    </a:p>
                    <a:p>
                      <a:r>
                        <a:rPr lang="de-DE" sz="1300" dirty="0"/>
                        <a:t>Studentenkeller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Helgas Stadtpalast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M.A.U. 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Bunker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Zwischenbau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LT-Club</a:t>
                      </a:r>
                    </a:p>
                    <a:p>
                      <a:r>
                        <a:rPr lang="de-DE" sz="1300" dirty="0"/>
                        <a:t>ST-Club</a:t>
                      </a:r>
                    </a:p>
                    <a:p>
                      <a:r>
                        <a:rPr lang="de-DE" sz="1300" dirty="0"/>
                        <a:t>Studentenkeller</a:t>
                      </a:r>
                    </a:p>
                    <a:p>
                      <a:r>
                        <a:rPr lang="de-DE" sz="1300" dirty="0"/>
                        <a:t>Helgas Stadtpalast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M.A.U. Club</a:t>
                      </a:r>
                    </a:p>
                    <a:p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Bunker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Zwischenbau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Greifclub (jeden 2. Samstag)</a:t>
                      </a:r>
                    </a:p>
                    <a:p>
                      <a:endParaRPr lang="de-DE" sz="13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20592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7A6CE419-D7B6-124E-BE9D-1CB58E20D13C}"/>
              </a:ext>
            </a:extLst>
          </p:cNvPr>
          <p:cNvSpPr txBox="1"/>
          <p:nvPr/>
        </p:nvSpPr>
        <p:spPr>
          <a:xfrm>
            <a:off x="516868" y="3739956"/>
            <a:ext cx="49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 Narrow" panose="020B0606020202030204" pitchFamily="34" charset="0"/>
              </a:rPr>
              <a:t>*schwarz = regelmäßig	** grau = programmabhängig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261672F-B735-FBEF-25C4-EFD67023CCC8}"/>
              </a:ext>
            </a:extLst>
          </p:cNvPr>
          <p:cNvSpPr txBox="1"/>
          <p:nvPr/>
        </p:nvSpPr>
        <p:spPr>
          <a:xfrm>
            <a:off x="549896" y="4507401"/>
            <a:ext cx="5203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Links:</a:t>
            </a:r>
          </a:p>
          <a:p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800" dirty="0">
                <a:solidFill>
                  <a:srgbClr val="0070C0"/>
                </a:solidFill>
                <a:latin typeface="+mn-lt"/>
              </a:rPr>
              <a:t>www.piste.de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800" dirty="0">
                <a:solidFill>
                  <a:srgbClr val="0070C0"/>
                </a:solidFill>
                <a:latin typeface="+mn-lt"/>
              </a:rPr>
              <a:t>www.inrostock.de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1800" dirty="0" err="1">
                <a:solidFill>
                  <a:srgbClr val="0070C0"/>
                </a:solidFill>
                <a:latin typeface="+mn-lt"/>
              </a:rPr>
              <a:t>www.rostock.de</a:t>
            </a:r>
            <a:r>
              <a:rPr lang="de-DE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55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9C86465-8933-ED39-EB2B-50040665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8" y="1448780"/>
            <a:ext cx="7578725" cy="387333"/>
          </a:xfrm>
        </p:spPr>
        <p:txBody>
          <a:bodyPr/>
          <a:lstStyle/>
          <a:p>
            <a:r>
              <a:rPr lang="de-DE" dirty="0"/>
              <a:t>Veranstaltungen, Clubs, Sport …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31F3003-7BC9-D405-10C0-8BCB33728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852" y="4167854"/>
            <a:ext cx="7578725" cy="1980220"/>
          </a:xfrm>
        </p:spPr>
        <p:txBody>
          <a:bodyPr/>
          <a:lstStyle/>
          <a:p>
            <a:r>
              <a:rPr lang="de-DE" dirty="0">
                <a:solidFill>
                  <a:srgbClr val="7195E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https://www.hochschulsport.uni-rostock.de/</a:t>
            </a:r>
            <a:r>
              <a:rPr lang="de-DE" dirty="0">
                <a:solidFill>
                  <a:srgbClr val="7195E5"/>
                </a:solidFill>
              </a:rPr>
              <a:t> </a:t>
            </a:r>
          </a:p>
          <a:p>
            <a:endParaRPr lang="de-DE" dirty="0"/>
          </a:p>
          <a:p>
            <a:r>
              <a:rPr lang="de-DE" dirty="0"/>
              <a:t>Die verschiedenen Kurse sind bereits ab dem 10.10.2023 wählbar. </a:t>
            </a:r>
          </a:p>
          <a:p>
            <a:r>
              <a:rPr lang="de-DE" dirty="0"/>
              <a:t>Die Kursliste findet ihr unter dem Reiter Sportangebote </a:t>
            </a:r>
            <a:r>
              <a:rPr lang="de-DE" dirty="0">
                <a:sym typeface="Wingdings" panose="05000000000000000000" pitchFamily="2" charset="2"/>
              </a:rPr>
              <a:t> Kursangebote A-Z. Ein Kurs geht immer ein Semester lang, für diesen Zeitraum gelten die angegebenen Preise.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1A7F54-C629-4E5B-8E83-45ADD68E8D6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70359C-8420-491B-8BDA-9F196878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5B5A314-54D9-4F30-B6DD-7AAEB7F94A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2C857E-6785-5D8B-5DBA-48B892EA9434}"/>
              </a:ext>
            </a:extLst>
          </p:cNvPr>
          <p:cNvSpPr txBox="1"/>
          <p:nvPr/>
        </p:nvSpPr>
        <p:spPr>
          <a:xfrm>
            <a:off x="395536" y="1988840"/>
            <a:ext cx="5717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Hochschulsport der Uni Rostock: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783B6A-BD92-1C3D-706B-6E8D7F338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280" y="2510899"/>
            <a:ext cx="2032725" cy="13546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EF3A236-668A-A812-12D7-F24A1253C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97005" y="2510899"/>
            <a:ext cx="2032725" cy="135515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93D9299-2DD8-A191-9FF8-4A4AD7B84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36782" y="2510900"/>
            <a:ext cx="2031930" cy="135462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5E91B8D-5DE5-D3A4-3353-19AECC468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6562454" y="2511604"/>
            <a:ext cx="2031929" cy="13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73292-F8A9-4C2F-902A-674DC588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946" y="1459861"/>
            <a:ext cx="7578725" cy="387333"/>
          </a:xfrm>
        </p:spPr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Vorstellungsrunde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3914CE-4951-40D3-B862-DA521BFDD9B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D19508-6D1A-434E-A0FF-D08501FC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45225F7-8A30-47D4-842F-99CD0B6D14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DB9DCA-6E82-48A1-B117-0B0E66900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46" y="2264944"/>
            <a:ext cx="4265799" cy="426579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923928" y="215179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  <a:ea typeface="Segoe UI Emoji" panose="020B0502040204020203" pitchFamily="34" charset="0"/>
              </a:rPr>
              <a:t>Name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52120" y="24946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  <a:ea typeface="Segoe UI Emoji" panose="020B0502040204020203" pitchFamily="34" charset="0"/>
              </a:rPr>
              <a:t>Alter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32140" y="349875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Wo kommst du her 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40985" y="2494664"/>
            <a:ext cx="370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  <a:ea typeface="Segoe UI Emoji" panose="020B0502040204020203" pitchFamily="34" charset="0"/>
              </a:rPr>
              <a:t>Was hast du vor dem Studium gemacht?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1520" y="3498757"/>
            <a:ext cx="443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Warum Wirtschaftspädagogik?</a:t>
            </a:r>
          </a:p>
        </p:txBody>
      </p:sp>
    </p:spTree>
    <p:extLst>
      <p:ext uri="{BB962C8B-B14F-4D97-AF65-F5344CB8AC3E}">
        <p14:creationId xmlns:p14="http://schemas.microsoft.com/office/powerpoint/2010/main" val="496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3" y="1322998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8306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670164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8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/>
          <p:cNvSpPr>
            <a:spLocks noGrp="1"/>
          </p:cNvSpPr>
          <p:nvPr>
            <p:ph type="body" orient="vert" idx="1"/>
          </p:nvPr>
        </p:nvSpPr>
        <p:spPr>
          <a:xfrm>
            <a:off x="464721" y="2168860"/>
            <a:ext cx="8229600" cy="154817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/>
              <a:t>Fall 1:</a:t>
            </a:r>
            <a:r>
              <a:rPr lang="de-DE" u="sng" dirty="0"/>
              <a:t> </a:t>
            </a:r>
          </a:p>
          <a:p>
            <a:pPr marL="0" indent="0">
              <a:buNone/>
            </a:pPr>
            <a:r>
              <a:rPr lang="de-DE" dirty="0"/>
              <a:t>Student Tobias ist kurz vor den Prüfungen als Letzter mit seiner Unterrichtssimulation dran. Er hat geplant, den Inhalt mit einem Gruppenpuzzle zu vermitteln. </a:t>
            </a:r>
          </a:p>
          <a:p>
            <a:pPr marL="0" indent="0">
              <a:buNone/>
            </a:pPr>
            <a:r>
              <a:rPr lang="de-DE" dirty="0"/>
              <a:t>Von den 18 Kursteilnehmern erschienen nur fünf.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>
          <a:xfrm>
            <a:off x="464721" y="1628800"/>
            <a:ext cx="8208912" cy="360040"/>
          </a:xfrm>
        </p:spPr>
        <p:txBody>
          <a:bodyPr/>
          <a:lstStyle/>
          <a:p>
            <a:r>
              <a:rPr lang="de-DE" dirty="0"/>
              <a:t>Uni-Knigge 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sp>
        <p:nvSpPr>
          <p:cNvPr id="7" name="Vertikaler Textplatzhalter 7"/>
          <p:cNvSpPr txBox="1">
            <a:spLocks/>
          </p:cNvSpPr>
          <p:nvPr/>
        </p:nvSpPr>
        <p:spPr>
          <a:xfrm>
            <a:off x="464721" y="3912591"/>
            <a:ext cx="8229600" cy="176419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DE" b="1" u="sng" kern="0" dirty="0">
                <a:solidFill>
                  <a:srgbClr val="000000"/>
                </a:solidFill>
              </a:rPr>
              <a:t>Fall 2:</a:t>
            </a:r>
            <a:r>
              <a:rPr lang="de-DE" u="sng" kern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DE" kern="0" dirty="0">
                <a:solidFill>
                  <a:srgbClr val="000000"/>
                </a:solidFill>
              </a:rPr>
              <a:t>Rosi fällt um 22:15 Uhr auf, dass sie noch unbedingt einen Termin mit dem Prof. braucht. Sie schlägt ihm direkt per E-Mail den nächsten Morgen um 8:30 Uhr vor – mit dem Hinweis: „Aber bitte nicht später als 9:15 Uhr. Dann habe ich Veranstaltung.“</a:t>
            </a:r>
          </a:p>
          <a:p>
            <a:pPr marL="0" indent="0">
              <a:buFontTx/>
              <a:buNone/>
              <a:defRPr/>
            </a:pPr>
            <a:endParaRPr lang="de-DE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/>
          <p:cNvSpPr>
            <a:spLocks noGrp="1"/>
          </p:cNvSpPr>
          <p:nvPr>
            <p:ph type="body" orient="vert" idx="1"/>
          </p:nvPr>
        </p:nvSpPr>
        <p:spPr>
          <a:xfrm>
            <a:off x="464721" y="2168860"/>
            <a:ext cx="8229600" cy="154817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/>
              <a:t>Fall 3</a:t>
            </a:r>
            <a:r>
              <a:rPr lang="de-DE" b="1" dirty="0"/>
              <a:t>: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Auszug aus einer E-Mail: „Hallo Herr Diettrich, wo findet morgen Ihre Vorlesung statt? Und ist es okay, wenn ich 20 Minuten später komme? Die Mensa hat ja erst ab 11:15 Uhr Mittag. </a:t>
            </a:r>
            <a:r>
              <a:rPr lang="de-DE" dirty="0" err="1"/>
              <a:t>Tschüß</a:t>
            </a:r>
            <a:r>
              <a:rPr lang="de-DE" dirty="0"/>
              <a:t> Ingo“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Uni-Knigge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  <p:sp>
        <p:nvSpPr>
          <p:cNvPr id="7" name="Vertikaler Textplatzhalter 7"/>
          <p:cNvSpPr txBox="1">
            <a:spLocks/>
          </p:cNvSpPr>
          <p:nvPr/>
        </p:nvSpPr>
        <p:spPr>
          <a:xfrm>
            <a:off x="464721" y="3912591"/>
            <a:ext cx="8229600" cy="176419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DE" b="1" u="sng" dirty="0">
                <a:solidFill>
                  <a:srgbClr val="000000"/>
                </a:solidFill>
              </a:rPr>
              <a:t>Fall 4:</a:t>
            </a:r>
            <a:r>
              <a:rPr lang="de-DE" u="sng" dirty="0">
                <a:solidFill>
                  <a:srgbClr val="000000"/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DE" dirty="0">
                <a:solidFill>
                  <a:srgbClr val="000000"/>
                </a:solidFill>
              </a:rPr>
              <a:t>Erna fragt Susi „Du sag mal, wie melde ich mich eigentlich zur Projektarbeit an?“ Darauf Susi: „Weiß ich auch nicht! Wo steht denn sowas?“ </a:t>
            </a:r>
          </a:p>
          <a:p>
            <a:pPr marL="0" indent="0">
              <a:buFontTx/>
              <a:buNone/>
              <a:defRPr/>
            </a:pPr>
            <a:r>
              <a:rPr lang="de-DE" dirty="0">
                <a:solidFill>
                  <a:srgbClr val="000000"/>
                </a:solidFill>
              </a:rPr>
              <a:t>Erna meint: „Lass mal dem Prof. schreiben. Der muss das ja wissen!“</a:t>
            </a:r>
          </a:p>
        </p:txBody>
      </p:sp>
    </p:spTree>
    <p:extLst>
      <p:ext uri="{BB962C8B-B14F-4D97-AF65-F5344CB8AC3E}">
        <p14:creationId xmlns:p14="http://schemas.microsoft.com/office/powerpoint/2010/main" val="2484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/>
          <p:cNvSpPr>
            <a:spLocks noGrp="1"/>
          </p:cNvSpPr>
          <p:nvPr>
            <p:ph type="body" orient="vert" idx="1"/>
          </p:nvPr>
        </p:nvSpPr>
        <p:spPr>
          <a:xfrm>
            <a:off x="472075" y="2312876"/>
            <a:ext cx="8229600" cy="154817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/>
              <a:t>Fall 5:</a:t>
            </a:r>
            <a:r>
              <a:rPr lang="de-DE" u="sng" dirty="0"/>
              <a:t> </a:t>
            </a:r>
          </a:p>
          <a:p>
            <a:pPr marL="0" indent="0">
              <a:buNone/>
            </a:pPr>
            <a:r>
              <a:rPr lang="de-DE" dirty="0"/>
              <a:t>Es steht ein Gruppenreferat mit sieben Referenten an und drei von sieben machen nichts dafür. Was tun?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Uni-Knigge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  <p:sp>
        <p:nvSpPr>
          <p:cNvPr id="7" name="Vertikaler Textplatzhalter 1">
            <a:extLst>
              <a:ext uri="{FF2B5EF4-FFF2-40B4-BE49-F238E27FC236}">
                <a16:creationId xmlns:a16="http://schemas.microsoft.com/office/drawing/2014/main" id="{EA477D16-D1B2-ABCC-8891-72821A1946EB}"/>
              </a:ext>
            </a:extLst>
          </p:cNvPr>
          <p:cNvSpPr txBox="1">
            <a:spLocks/>
          </p:cNvSpPr>
          <p:nvPr/>
        </p:nvSpPr>
        <p:spPr>
          <a:xfrm>
            <a:off x="472075" y="3859719"/>
            <a:ext cx="8229600" cy="154817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b="1" u="sng" kern="0" dirty="0"/>
              <a:t>Fall 6:</a:t>
            </a:r>
            <a:r>
              <a:rPr lang="de-DE" u="sng" kern="0" dirty="0"/>
              <a:t> </a:t>
            </a:r>
          </a:p>
          <a:p>
            <a:pPr marL="0" indent="0">
              <a:buFontTx/>
              <a:buNone/>
            </a:pPr>
            <a:r>
              <a:rPr lang="de-DE" kern="0" dirty="0"/>
              <a:t>Wen darf ich an der Uni eigentlich duzen? </a:t>
            </a:r>
          </a:p>
          <a:p>
            <a:pPr marL="0" indent="0">
              <a:buFontTx/>
              <a:buNone/>
            </a:pPr>
            <a:endParaRPr lang="de-DE" kern="0" dirty="0"/>
          </a:p>
          <a:p>
            <a:pPr marL="0" indent="0">
              <a:buFontTx/>
              <a:buNone/>
            </a:pP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9398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4" y="1304764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4494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DD0AD-5A3B-41D8-C36F-EBB014CCA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35" y="2983711"/>
            <a:ext cx="6339365" cy="890577"/>
          </a:xfrm>
        </p:spPr>
        <p:txBody>
          <a:bodyPr/>
          <a:lstStyle/>
          <a:p>
            <a:pPr algn="ctr"/>
            <a:r>
              <a:rPr lang="de-DE" sz="4000" b="1" dirty="0"/>
              <a:t>Kurze Pause 15 min</a:t>
            </a:r>
            <a:br>
              <a:rPr lang="de-DE" sz="4000" b="1" dirty="0"/>
            </a:br>
            <a:endParaRPr lang="de-DE" sz="4000" b="1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61DA37-9ABC-6A1C-3CFA-90B8731A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59C208-CF72-5CD9-8C11-D3641E9CE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</p:spTree>
    <p:extLst>
      <p:ext uri="{BB962C8B-B14F-4D97-AF65-F5344CB8AC3E}">
        <p14:creationId xmlns:p14="http://schemas.microsoft.com/office/powerpoint/2010/main" val="9681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6809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3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1AEAEC6-4AEC-31EE-ACB4-1F1B515BA36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de-DE" dirty="0"/>
              <a:t>Wir starten alle gemeinsam auf der Homepage der Universität Rostock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75BA1-D0FA-4EC4-25CA-E40E3FE706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B11A8C-46A0-43FC-789F-C95CF95388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59D5F7-4CE9-F996-0440-6FA6C2B072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45685-95D0-BCC7-8FB0-8393E3997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6" y="2431795"/>
            <a:ext cx="8229600" cy="35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325773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41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2" y="1648554"/>
            <a:ext cx="6361656" cy="450051"/>
          </a:xfrm>
        </p:spPr>
        <p:txBody>
          <a:bodyPr/>
          <a:lstStyle/>
          <a:p>
            <a:r>
              <a:rPr lang="de-DE" sz="2400" b="1" dirty="0"/>
              <a:t>Veranstaltungshinweise: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087724" y="2636912"/>
            <a:ext cx="5646344" cy="3393899"/>
          </a:xfrm>
        </p:spPr>
        <p:txBody>
          <a:bodyPr/>
          <a:lstStyle/>
          <a:p>
            <a:br>
              <a:rPr lang="de-DE" sz="2000" i="0" dirty="0"/>
            </a:br>
            <a:br>
              <a:rPr lang="de-DE" sz="2000" i="0" dirty="0"/>
            </a:br>
            <a:r>
              <a:rPr lang="de-DE" sz="2000" i="0" dirty="0"/>
              <a:t>	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12" name="Tabelle 12">
            <a:extLst>
              <a:ext uri="{FF2B5EF4-FFF2-40B4-BE49-F238E27FC236}">
                <a16:creationId xmlns:a16="http://schemas.microsoft.com/office/drawing/2014/main" id="{9F01BBB9-8C13-4C85-EF27-DEB35B8F9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287826"/>
              </p:ext>
            </p:extLst>
          </p:nvPr>
        </p:nvGraphicFramePr>
        <p:xfrm>
          <a:off x="463736" y="2083953"/>
          <a:ext cx="7956117" cy="4328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59372">
                  <a:extLst>
                    <a:ext uri="{9D8B030D-6E8A-4147-A177-3AD203B41FA5}">
                      <a16:colId xmlns:a16="http://schemas.microsoft.com/office/drawing/2014/main" val="1753494960"/>
                    </a:ext>
                  </a:extLst>
                </a:gridCol>
                <a:gridCol w="4044706">
                  <a:extLst>
                    <a:ext uri="{9D8B030D-6E8A-4147-A177-3AD203B41FA5}">
                      <a16:colId xmlns:a16="http://schemas.microsoft.com/office/drawing/2014/main" val="3597763198"/>
                    </a:ext>
                  </a:extLst>
                </a:gridCol>
                <a:gridCol w="2652039">
                  <a:extLst>
                    <a:ext uri="{9D8B030D-6E8A-4147-A177-3AD203B41FA5}">
                      <a16:colId xmlns:a16="http://schemas.microsoft.com/office/drawing/2014/main" val="3358878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24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09.10.2023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Einführungsveranstaltungen, Stundenplanerstellung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Stadtrallye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Ulmencampus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23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10.10.2023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10 Uhr Campustag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Campus Südstadt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455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11.10.2023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Bierbachelor mit dem </a:t>
                      </a:r>
                      <a:r>
                        <a:rPr lang="de-DE" dirty="0" err="1"/>
                        <a:t>FaRat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541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12.10.2023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10 Uhr Begrüßung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12:45-13:45 Uhr fachliche Einführung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14-18 Uhr Ersti-Hilfe-Kurs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17 Uhr </a:t>
                      </a:r>
                      <a:r>
                        <a:rPr lang="de-DE" dirty="0" err="1"/>
                        <a:t>Get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Together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Audimax</a:t>
                      </a:r>
                    </a:p>
                    <a:p>
                      <a:r>
                        <a:rPr lang="de-DE" dirty="0"/>
                        <a:t>Raum 126</a:t>
                      </a:r>
                    </a:p>
                    <a:p>
                      <a:r>
                        <a:rPr lang="de-DE" dirty="0"/>
                        <a:t>Raum 224</a:t>
                      </a:r>
                    </a:p>
                    <a:p>
                      <a:r>
                        <a:rPr lang="de-DE" dirty="0"/>
                        <a:t>Mensa Ulme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45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26.10.2023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Spieleabend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15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Wipäd</a:t>
                      </a:r>
                      <a:r>
                        <a:rPr lang="de-DE" dirty="0"/>
                        <a:t> Quizabend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99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Weihnachtsmarkt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69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2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238" y="1340768"/>
            <a:ext cx="7578725" cy="387333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+mn-lt"/>
              </a:rPr>
              <a:t>SPSO?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917237" y="2642884"/>
            <a:ext cx="7578725" cy="3459171"/>
          </a:xfrm>
        </p:spPr>
        <p:txBody>
          <a:bodyPr/>
          <a:lstStyle/>
          <a:p>
            <a:r>
              <a:rPr lang="de-DE" u="sng" dirty="0"/>
              <a:t>WICHTIG: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Du solltest dir die SPSO (mindestens S. 1-11) und die RPO zu Studienbeginn einmal </a:t>
            </a:r>
            <a:r>
              <a:rPr lang="de-DE" b="1" dirty="0"/>
              <a:t>gründlich durchlesen</a:t>
            </a:r>
            <a:r>
              <a:rPr lang="de-DE" dirty="0"/>
              <a:t>, um deine </a:t>
            </a:r>
            <a:r>
              <a:rPr lang="de-DE" b="1" dirty="0"/>
              <a:t>Rechte und Pflichten </a:t>
            </a:r>
            <a:r>
              <a:rPr lang="de-DE" dirty="0"/>
              <a:t>zu kennen!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Bevor du mit deinen Fragen zum Studien- und Prüfungsamt bzw. zu deinem </a:t>
            </a:r>
            <a:r>
              <a:rPr lang="de-DE" dirty="0" err="1"/>
              <a:t>WiPäd</a:t>
            </a:r>
            <a:r>
              <a:rPr lang="de-DE" dirty="0"/>
              <a:t>-Lehrstuhl gehst, suche nach </a:t>
            </a:r>
            <a:r>
              <a:rPr lang="de-DE" b="1" dirty="0"/>
              <a:t>Informationen</a:t>
            </a:r>
            <a:r>
              <a:rPr lang="de-DE" dirty="0"/>
              <a:t> in der SPSO!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Für manche Module, wie „Grundlagen der Betriebswirtschaftslehre“ müssen mehrere Veranstaltungen besucht werden. Diese Information findest du nicht in der Modulbeschreibung in deiner SPSO, sondern in der </a:t>
            </a:r>
            <a:r>
              <a:rPr lang="de-DE" b="1" dirty="0"/>
              <a:t>ausführlichen Modulbeschreibung</a:t>
            </a:r>
            <a:r>
              <a:rPr lang="de-DE" dirty="0"/>
              <a:t>!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917238" y="1810691"/>
            <a:ext cx="7578725" cy="365130"/>
          </a:xfrm>
        </p:spPr>
        <p:txBody>
          <a:bodyPr/>
          <a:lstStyle/>
          <a:p>
            <a:r>
              <a:rPr lang="de-DE" dirty="0"/>
              <a:t>= </a:t>
            </a:r>
            <a:r>
              <a:rPr lang="de-DE" dirty="0" err="1"/>
              <a:t>Studiengangsspezifische</a:t>
            </a:r>
            <a:r>
              <a:rPr lang="de-DE" dirty="0"/>
              <a:t> Prüfungs- und Studienordnung für den Bachelorstudiengang Wirtschaftspädagogik der Universität Rostock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64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Wie finde ich die SPSO?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  <p:sp>
        <p:nvSpPr>
          <p:cNvPr id="7" name="Rechteck 6"/>
          <p:cNvSpPr/>
          <p:nvPr/>
        </p:nvSpPr>
        <p:spPr>
          <a:xfrm>
            <a:off x="412426" y="4005064"/>
            <a:ext cx="3057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de-DE" sz="2200" b="1" kern="0" dirty="0">
                <a:solidFill>
                  <a:srgbClr val="C00000"/>
                </a:solidFill>
                <a:latin typeface="Arial Narrow" pitchFamily="34" charset="0"/>
              </a:rPr>
              <a:t>Was beinhaltet die SPSO?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DF9F0F7-FA47-5D4B-80CF-2E234A822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60849"/>
            <a:ext cx="8229600" cy="172819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Homepage Universität Rostock</a:t>
            </a:r>
          </a:p>
          <a:p>
            <a:pPr>
              <a:buFont typeface="Arial Narrow" panose="020B0606020202030204" pitchFamily="34" charset="0"/>
              <a:buChar char="→"/>
            </a:pPr>
            <a:r>
              <a:rPr lang="de-DE" dirty="0"/>
              <a:t>Wirtschafts- und Sozialwissenschaftliche Fakultät</a:t>
            </a:r>
          </a:p>
          <a:p>
            <a:pPr>
              <a:buFont typeface="Arial Narrow" panose="020B0606020202030204" pitchFamily="34" charset="0"/>
              <a:buChar char="→"/>
            </a:pPr>
            <a:r>
              <a:rPr lang="de-DE" dirty="0"/>
              <a:t>Studium – Studiengänge Bachelor</a:t>
            </a:r>
          </a:p>
          <a:p>
            <a:pPr>
              <a:buFont typeface="Arial Narrow" panose="020B0606020202030204" pitchFamily="34" charset="0"/>
              <a:buChar char="→"/>
            </a:pPr>
            <a:r>
              <a:rPr lang="de-DE" dirty="0"/>
              <a:t>Wirtschaftspädagogik</a:t>
            </a:r>
          </a:p>
        </p:txBody>
      </p:sp>
      <p:pic>
        <p:nvPicPr>
          <p:cNvPr id="15" name="Grafik 14" descr="Volltreffer">
            <a:extLst>
              <a:ext uri="{FF2B5EF4-FFF2-40B4-BE49-F238E27FC236}">
                <a16:creationId xmlns:a16="http://schemas.microsoft.com/office/drawing/2014/main" id="{3FA6B6F9-5077-96B9-92B6-3577EA23D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293" y="4435951"/>
            <a:ext cx="564222" cy="564222"/>
          </a:xfrm>
          <a:prstGeom prst="rect">
            <a:avLst/>
          </a:prstGeom>
        </p:spPr>
      </p:pic>
      <p:pic>
        <p:nvPicPr>
          <p:cNvPr id="17" name="Grafik 16" descr="Checkliste RNL">
            <a:extLst>
              <a:ext uri="{FF2B5EF4-FFF2-40B4-BE49-F238E27FC236}">
                <a16:creationId xmlns:a16="http://schemas.microsoft.com/office/drawing/2014/main" id="{678C46F7-9F74-4768-8DA8-E91104BB8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5124200"/>
            <a:ext cx="613720" cy="613720"/>
          </a:xfrm>
          <a:prstGeom prst="rect">
            <a:avLst/>
          </a:prstGeom>
        </p:spPr>
      </p:pic>
      <p:pic>
        <p:nvPicPr>
          <p:cNvPr id="21" name="Grafik 20" descr="Ende">
            <a:extLst>
              <a:ext uri="{FF2B5EF4-FFF2-40B4-BE49-F238E27FC236}">
                <a16:creationId xmlns:a16="http://schemas.microsoft.com/office/drawing/2014/main" id="{309C8E9F-F487-3505-5539-50BE1E823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172" y="5922208"/>
            <a:ext cx="524632" cy="43088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517700D-11CC-B6E0-D11D-E816AD3DCE61}"/>
              </a:ext>
            </a:extLst>
          </p:cNvPr>
          <p:cNvSpPr txBox="1"/>
          <p:nvPr/>
        </p:nvSpPr>
        <p:spPr>
          <a:xfrm>
            <a:off x="1223628" y="4518007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Ziele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5BA846-006B-E837-FE0F-5AE9B2D8023C}"/>
              </a:ext>
            </a:extLst>
          </p:cNvPr>
          <p:cNvSpPr txBox="1"/>
          <p:nvPr/>
        </p:nvSpPr>
        <p:spPr>
          <a:xfrm>
            <a:off x="1223628" y="523998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Inhalt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F98F9B2-AA21-F642-3206-A74FCCE285D6}"/>
              </a:ext>
            </a:extLst>
          </p:cNvPr>
          <p:cNvSpPr txBox="1"/>
          <p:nvPr/>
        </p:nvSpPr>
        <p:spPr>
          <a:xfrm>
            <a:off x="1220668" y="5922208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n-lt"/>
              </a:rPr>
              <a:t>Ablauf</a:t>
            </a:r>
          </a:p>
        </p:txBody>
      </p:sp>
    </p:spTree>
    <p:extLst>
      <p:ext uri="{BB962C8B-B14F-4D97-AF65-F5344CB8AC3E}">
        <p14:creationId xmlns:p14="http://schemas.microsoft.com/office/powerpoint/2010/main" val="4295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1342" y="1350543"/>
            <a:ext cx="7578725" cy="387333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+mn-lt"/>
              </a:rPr>
              <a:t>Wichtige Fragen: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60296" y="1760074"/>
            <a:ext cx="8168101" cy="4509211"/>
          </a:xfrm>
        </p:spPr>
        <p:txBody>
          <a:bodyPr/>
          <a:lstStyle/>
          <a:p>
            <a:r>
              <a:rPr lang="de-DE" dirty="0"/>
              <a:t>Wie viele Semester beträgt die Regelstudienzeit?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§ 4 (3), Studienbeginn, Studienaufbau, Regelstudienzeit </a:t>
            </a:r>
          </a:p>
          <a:p>
            <a:pPr lvl="1"/>
            <a:r>
              <a:rPr lang="de-DE" sz="1600" i="1" dirty="0"/>
              <a:t>„Die Regelstudienzeit, innerhalb der das Studium abgeschlossen werden soll, beträgt sechs Semester.“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Wie viele Leistungspunkte sind für das Bestehen der Bachelorprüfung zu erreichen?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§ 4 (4), Studienbeginn, Studienaufbau, Regelstudienzeit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C00000"/>
                </a:solidFill>
              </a:rPr>
              <a:t>Studienrichtung 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i="1" dirty="0"/>
              <a:t>Pflichtbereich umfasst 17 Module im Umfang von 108 Leistungspunkten und im Wahlpflichtbereich Module im Umfang von 72 Leistungspunkten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C00000"/>
                </a:solidFill>
              </a:rPr>
              <a:t>Studienrichtung II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i="1" dirty="0"/>
              <a:t>Pflichtbereich umfasst 17 Module im Umfang von 108 LP, im Wahlpflichtbereich Module im Umfang von 30 LP und in einem Zweitfach 42 LP zu studieren</a:t>
            </a:r>
          </a:p>
          <a:p>
            <a:pPr lvl="1"/>
            <a:endParaRPr lang="de-DE" sz="1600" dirty="0"/>
          </a:p>
          <a:p>
            <a:pPr lvl="0"/>
            <a:r>
              <a:rPr lang="de-DE" sz="1600" dirty="0"/>
              <a:t>Bei den Pflichtmodulen entfallen 12 LP auf die Abschlussprüfung für das Bestehen der Bachelorprüfung sind insgesamt mindestens 180 Leistungspunkte zu erwerben.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3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13583" y="2096852"/>
            <a:ext cx="8045450" cy="4927191"/>
          </a:xfrm>
        </p:spPr>
        <p:txBody>
          <a:bodyPr/>
          <a:lstStyle/>
          <a:p>
            <a:pPr lvl="0"/>
            <a:r>
              <a:rPr lang="de-DE" dirty="0"/>
              <a:t>Wann gibst du die Entscheidung über deine Studienrichtung und deine Zweitfachwahl 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Studienbeginn, Studienaufbau, Regelstudienzeit</a:t>
            </a:r>
          </a:p>
          <a:p>
            <a:pPr lvl="1"/>
            <a:r>
              <a:rPr lang="de-DE" sz="1600" dirty="0"/>
              <a:t>Die verbindliche Anzeige der Studienrichtung und des Zweitfachs erfolgt schriftlich durch die Studierenden bei der Anmeldung zur Abschlussarbeit beim Studien- und Prüfungsamt</a:t>
            </a:r>
          </a:p>
          <a:p>
            <a:endParaRPr lang="de-DE" dirty="0"/>
          </a:p>
          <a:p>
            <a:pPr lvl="0"/>
            <a:r>
              <a:rPr lang="de-DE" dirty="0"/>
              <a:t>Was versteht man unter: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900" dirty="0"/>
              <a:t>einem </a:t>
            </a:r>
            <a:r>
              <a:rPr lang="de-DE" sz="1900" dirty="0">
                <a:solidFill>
                  <a:srgbClr val="C00000"/>
                </a:solidFill>
              </a:rPr>
              <a:t>Pflichtmodul</a:t>
            </a:r>
            <a:r>
              <a:rPr lang="de-DE" sz="1900" dirty="0"/>
              <a:t>?</a:t>
            </a:r>
          </a:p>
          <a:p>
            <a:pPr marL="1200150" lvl="2" indent="-285750">
              <a:buFont typeface="Arial Narrow" panose="020B0606020202030204" pitchFamily="34" charset="0"/>
              <a:buChar char="→"/>
            </a:pPr>
            <a:r>
              <a:rPr lang="de-DE" sz="1600" dirty="0"/>
              <a:t>muss belegt werden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/>
              <a:t>einem </a:t>
            </a:r>
            <a:r>
              <a:rPr lang="de-DE" sz="1800" dirty="0">
                <a:solidFill>
                  <a:srgbClr val="C00000"/>
                </a:solidFill>
              </a:rPr>
              <a:t>Wahlpflichtmodul</a:t>
            </a:r>
            <a:r>
              <a:rPr lang="de-DE" sz="1800" dirty="0"/>
              <a:t>?</a:t>
            </a:r>
          </a:p>
          <a:p>
            <a:pPr marL="1200150" lvl="2" indent="-285750">
              <a:buFont typeface="Arial Narrow" panose="020B0606020202030204" pitchFamily="34" charset="0"/>
              <a:buChar char="→"/>
            </a:pPr>
            <a:r>
              <a:rPr lang="de-DE" sz="1600" dirty="0"/>
              <a:t>aus angehängten Modulkatalog auswählbar</a:t>
            </a:r>
          </a:p>
          <a:p>
            <a:pPr marL="1200150" lvl="2" indent="-285750">
              <a:buFont typeface="Arial Narrow" panose="020B0606020202030204" pitchFamily="34" charset="0"/>
              <a:buChar char="→"/>
            </a:pPr>
            <a:r>
              <a:rPr lang="de-DE" sz="1600" dirty="0"/>
              <a:t>die Farben kennzeichnen die Bereiche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13583" y="1543476"/>
            <a:ext cx="7578725" cy="387333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+mn-lt"/>
              </a:rPr>
              <a:t>Wichtige Fragen: </a:t>
            </a:r>
          </a:p>
        </p:txBody>
      </p:sp>
    </p:spTree>
    <p:extLst>
      <p:ext uri="{BB962C8B-B14F-4D97-AF65-F5344CB8AC3E}">
        <p14:creationId xmlns:p14="http://schemas.microsoft.com/office/powerpoint/2010/main" val="19875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34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83766-A326-75E2-BFD6-959CA75E206B}"/>
              </a:ext>
            </a:extLst>
          </p:cNvPr>
          <p:cNvSpPr txBox="1">
            <a:spLocks/>
          </p:cNvSpPr>
          <p:nvPr/>
        </p:nvSpPr>
        <p:spPr>
          <a:xfrm>
            <a:off x="215516" y="1520788"/>
            <a:ext cx="7578725" cy="3873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>
                <a:solidFill>
                  <a:srgbClr val="C00000"/>
                </a:solidFill>
                <a:latin typeface="+mn-lt"/>
              </a:rPr>
              <a:t>Studienrichtung I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A690A6-8459-0185-D012-1F10ECFB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6" y="2027892"/>
            <a:ext cx="8352928" cy="37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CC3F0E-109D-A73E-9295-82DEC0167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6" y="2027892"/>
            <a:ext cx="8352928" cy="3726431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83766-A326-75E2-BFD6-959CA75E206B}"/>
              </a:ext>
            </a:extLst>
          </p:cNvPr>
          <p:cNvSpPr txBox="1">
            <a:spLocks/>
          </p:cNvSpPr>
          <p:nvPr/>
        </p:nvSpPr>
        <p:spPr>
          <a:xfrm>
            <a:off x="215516" y="1520788"/>
            <a:ext cx="7578725" cy="3873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>
                <a:solidFill>
                  <a:srgbClr val="C00000"/>
                </a:solidFill>
                <a:latin typeface="+mn-lt"/>
              </a:rPr>
              <a:t>Studienrichtung I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29E4FF2-AF45-8358-E425-21EE9D21A290}"/>
              </a:ext>
            </a:extLst>
          </p:cNvPr>
          <p:cNvSpPr/>
          <p:nvPr/>
        </p:nvSpPr>
        <p:spPr>
          <a:xfrm>
            <a:off x="4569289" y="3283260"/>
            <a:ext cx="684076" cy="901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7E72A4A-7C27-3C12-0C43-3CBA32D17AAC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1619672" y="4185084"/>
            <a:ext cx="3291655" cy="165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8DD42F00-52BE-11C8-1AC0-600B20893CAF}"/>
              </a:ext>
            </a:extLst>
          </p:cNvPr>
          <p:cNvSpPr txBox="1"/>
          <p:nvPr/>
        </p:nvSpPr>
        <p:spPr>
          <a:xfrm>
            <a:off x="468312" y="5900697"/>
            <a:ext cx="7056016" cy="408623"/>
          </a:xfrm>
          <a:prstGeom prst="round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Achtung: Module über 2 Semester →</a:t>
            </a:r>
            <a:r>
              <a:rPr lang="de-DE" sz="1800" dirty="0"/>
              <a:t> </a:t>
            </a:r>
            <a:r>
              <a:rPr lang="de-DE" sz="1800" dirty="0">
                <a:latin typeface="+mn-lt"/>
              </a:rPr>
              <a:t>Prüfung erst im 2. Semester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CD96E10-0913-ED8B-DE80-3F5DDAA94A78}"/>
              </a:ext>
            </a:extLst>
          </p:cNvPr>
          <p:cNvSpPr/>
          <p:nvPr/>
        </p:nvSpPr>
        <p:spPr>
          <a:xfrm>
            <a:off x="665573" y="4185084"/>
            <a:ext cx="792081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092B506-202E-B57D-8EE9-381D3333A0A2}"/>
              </a:ext>
            </a:extLst>
          </p:cNvPr>
          <p:cNvSpPr/>
          <p:nvPr/>
        </p:nvSpPr>
        <p:spPr>
          <a:xfrm>
            <a:off x="5202070" y="3283260"/>
            <a:ext cx="684076" cy="901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1CC80B1-EB67-6B11-FC34-BEB97903C212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1061614" y="5121188"/>
            <a:ext cx="450046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D247FED-E39F-4EE3-3006-9662393FD120}"/>
              </a:ext>
            </a:extLst>
          </p:cNvPr>
          <p:cNvCxnSpPr>
            <a:cxnSpLocks/>
          </p:cNvCxnSpPr>
          <p:nvPr/>
        </p:nvCxnSpPr>
        <p:spPr>
          <a:xfrm flipH="1">
            <a:off x="1799692" y="4185084"/>
            <a:ext cx="3744416" cy="165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83766-A326-75E2-BFD6-959CA75E206B}"/>
              </a:ext>
            </a:extLst>
          </p:cNvPr>
          <p:cNvSpPr txBox="1">
            <a:spLocks/>
          </p:cNvSpPr>
          <p:nvPr/>
        </p:nvSpPr>
        <p:spPr>
          <a:xfrm>
            <a:off x="215516" y="1520788"/>
            <a:ext cx="7578725" cy="3873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>
                <a:solidFill>
                  <a:srgbClr val="C00000"/>
                </a:solidFill>
                <a:latin typeface="+mn-lt"/>
              </a:rPr>
              <a:t>Studienrichtung II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C38C55-D4E5-4C94-3748-20A81D6B06B1}"/>
              </a:ext>
            </a:extLst>
          </p:cNvPr>
          <p:cNvSpPr txBox="1"/>
          <p:nvPr/>
        </p:nvSpPr>
        <p:spPr>
          <a:xfrm>
            <a:off x="224032" y="5949253"/>
            <a:ext cx="4682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Beachte die allg. Hinweise am Beispiel von Studienrichtung 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75B28C-78A9-CFDC-D93F-5E97B806C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6" y="1950874"/>
            <a:ext cx="8300445" cy="371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83766-A326-75E2-BFD6-959CA75E206B}"/>
              </a:ext>
            </a:extLst>
          </p:cNvPr>
          <p:cNvSpPr txBox="1">
            <a:spLocks/>
          </p:cNvSpPr>
          <p:nvPr/>
        </p:nvSpPr>
        <p:spPr>
          <a:xfrm>
            <a:off x="215516" y="1520788"/>
            <a:ext cx="7578725" cy="3873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>
                <a:solidFill>
                  <a:srgbClr val="C00000"/>
                </a:solidFill>
                <a:latin typeface="+mn-lt"/>
              </a:rPr>
              <a:t>Studienrichtung II – Beispielfach Sozialkunde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63A450-3A88-4679-C844-938058AB0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" y="2240868"/>
            <a:ext cx="8360709" cy="36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3" y="1304764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8025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927843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20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DCAE5BC-9EDE-336C-5709-57968CE2D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950" y="2024844"/>
            <a:ext cx="3132348" cy="890577"/>
          </a:xfrm>
        </p:spPr>
        <p:txBody>
          <a:bodyPr/>
          <a:lstStyle/>
          <a:p>
            <a:r>
              <a:rPr lang="de-DE" b="1" dirty="0"/>
              <a:t>WhatsApp Gruppe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AA24B9-24DA-A52E-6A47-F6C98A17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183BADC-7CC3-5E3F-7DB9-6F4D8215B5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33BB67-0058-1419-0E28-CFC744E38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1563" y="6569075"/>
            <a:ext cx="452437" cy="288925"/>
          </a:xfrm>
        </p:spPr>
        <p:txBody>
          <a:bodyPr/>
          <a:lstStyle/>
          <a:p>
            <a:fld id="{D1C464C5-8E49-41BD-A1D6-FC6F049A48A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Titel 13">
            <a:extLst>
              <a:ext uri="{FF2B5EF4-FFF2-40B4-BE49-F238E27FC236}">
                <a16:creationId xmlns:a16="http://schemas.microsoft.com/office/drawing/2014/main" id="{B923B5AB-7B19-B8F8-4D26-F5E80D37F2E6}"/>
              </a:ext>
            </a:extLst>
          </p:cNvPr>
          <p:cNvSpPr txBox="1">
            <a:spLocks/>
          </p:cNvSpPr>
          <p:nvPr/>
        </p:nvSpPr>
        <p:spPr bwMode="auto">
          <a:xfrm>
            <a:off x="4283968" y="2008270"/>
            <a:ext cx="3132348" cy="89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/>
              <a:t>WLAN Uni Rostock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E63186C-A056-AA7A-0D1B-EDC0CC5F25F8}"/>
              </a:ext>
            </a:extLst>
          </p:cNvPr>
          <p:cNvSpPr txBox="1"/>
          <p:nvPr/>
        </p:nvSpPr>
        <p:spPr>
          <a:xfrm>
            <a:off x="4283968" y="2837835"/>
            <a:ext cx="3978441" cy="21544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b="1" dirty="0">
                <a:latin typeface="+mj-lt"/>
              </a:rPr>
              <a:t>Netzwerk: 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de-DE" sz="2000" dirty="0" err="1">
                <a:latin typeface="+mj-lt"/>
              </a:rPr>
              <a:t>eduroam</a:t>
            </a:r>
            <a:endParaRPr lang="de-DE" sz="2000" dirty="0">
              <a:latin typeface="+mj-lt"/>
            </a:endParaRPr>
          </a:p>
          <a:p>
            <a:r>
              <a:rPr lang="de-DE" sz="2000" b="1" dirty="0">
                <a:latin typeface="+mj-lt"/>
              </a:rPr>
              <a:t>Anmeldung: </a:t>
            </a:r>
          </a:p>
          <a:p>
            <a:pPr marL="342900" indent="-342900">
              <a:buFont typeface="Symbol" panose="05050102010706020507" pitchFamily="18" charset="2"/>
              <a:buChar char=""/>
            </a:pPr>
            <a:r>
              <a:rPr lang="de-DE" sz="2000" dirty="0">
                <a:latin typeface="+mj-lt"/>
              </a:rPr>
              <a:t>dein Nutzerkennzeichen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@uni-rostock.de</a:t>
            </a:r>
          </a:p>
          <a:p>
            <a:pPr marL="342900" indent="-342900">
              <a:buFont typeface="Symbol" panose="05050102010706020507" pitchFamily="18" charset="2"/>
              <a:buChar char=""/>
            </a:pPr>
            <a:endParaRPr lang="de-DE" sz="2000" dirty="0">
              <a:latin typeface="+mj-lt"/>
            </a:endParaRPr>
          </a:p>
          <a:p>
            <a:r>
              <a:rPr lang="de-DE" sz="1400" dirty="0">
                <a:latin typeface="+mj-lt"/>
              </a:rPr>
              <a:t>Nutzerkennzeichen = Initialen + Zahlen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0E37AE-BA61-D80C-5A20-840202A8E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2816921"/>
            <a:ext cx="2175349" cy="21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732E73-028A-E926-E3E0-236C8A291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5" b="1787"/>
          <a:stretch/>
        </p:blipFill>
        <p:spPr>
          <a:xfrm>
            <a:off x="466519" y="2515733"/>
            <a:ext cx="4249497" cy="3181513"/>
          </a:xfrm>
          <a:prstGeom prst="rect">
            <a:avLst/>
          </a:prstGeom>
        </p:spPr>
      </p:pic>
      <p:sp>
        <p:nvSpPr>
          <p:cNvPr id="9" name="Untertitel 8">
            <a:extLst>
              <a:ext uri="{FF2B5EF4-FFF2-40B4-BE49-F238E27FC236}">
                <a16:creationId xmlns:a16="http://schemas.microsoft.com/office/drawing/2014/main" id="{8351F40C-86E1-9267-B675-050A81565D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Stud.ip</a:t>
            </a:r>
            <a:r>
              <a:rPr lang="de-DE" dirty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7EF33E-18A1-0DCF-AA53-48D7222D1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AD1DA3-506E-8E1F-AFB0-1DEC71B7E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C5685-C9C2-902C-8DE7-361C8F37D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19EDB7-096E-6D93-1B10-A6EEAB43E72F}"/>
              </a:ext>
            </a:extLst>
          </p:cNvPr>
          <p:cNvSpPr txBox="1"/>
          <p:nvPr/>
        </p:nvSpPr>
        <p:spPr>
          <a:xfrm>
            <a:off x="4860032" y="3176972"/>
            <a:ext cx="3413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n-lt"/>
              </a:rPr>
              <a:t>Besteht aus deinen Initialen und 3-4 Zahlen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FBD6551-A80F-36F9-0CDB-284D9CB15BD1}"/>
              </a:ext>
            </a:extLst>
          </p:cNvPr>
          <p:cNvCxnSpPr>
            <a:endCxn id="12" idx="1"/>
          </p:cNvCxnSpPr>
          <p:nvPr/>
        </p:nvCxnSpPr>
        <p:spPr>
          <a:xfrm>
            <a:off x="4211960" y="3346249"/>
            <a:ext cx="64807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A4CDEEF-CF6D-C160-94ED-21423201B3EC}"/>
              </a:ext>
            </a:extLst>
          </p:cNvPr>
          <p:cNvSpPr/>
          <p:nvPr/>
        </p:nvSpPr>
        <p:spPr>
          <a:xfrm>
            <a:off x="580074" y="4833156"/>
            <a:ext cx="2191725" cy="20927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E8E9BF1-05BF-01D1-C390-627CD5725A15}"/>
              </a:ext>
            </a:extLst>
          </p:cNvPr>
          <p:cNvCxnSpPr/>
          <p:nvPr/>
        </p:nvCxnSpPr>
        <p:spPr>
          <a:xfrm>
            <a:off x="2771799" y="4941168"/>
            <a:ext cx="208823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78ADB80F-C4D4-BBC7-A6DA-9C2C48ED27FA}"/>
              </a:ext>
            </a:extLst>
          </p:cNvPr>
          <p:cNvSpPr txBox="1"/>
          <p:nvPr/>
        </p:nvSpPr>
        <p:spPr>
          <a:xfrm>
            <a:off x="4877856" y="4503396"/>
            <a:ext cx="3609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Falls du dein Nutzerkennzeichen noch nicht freigeschalten hast folge diesem Link</a:t>
            </a:r>
          </a:p>
          <a:p>
            <a:r>
              <a:rPr lang="de-DE" sz="1600" dirty="0">
                <a:latin typeface="+mn-lt"/>
              </a:rPr>
              <a:t>Nutzerkennzeichen und Startpasswort kamen per Mail</a:t>
            </a:r>
          </a:p>
        </p:txBody>
      </p:sp>
    </p:spTree>
    <p:extLst>
      <p:ext uri="{BB962C8B-B14F-4D97-AF65-F5344CB8AC3E}">
        <p14:creationId xmlns:p14="http://schemas.microsoft.com/office/powerpoint/2010/main" val="24732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8351F40C-86E1-9267-B675-050A81565D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Stud.ip</a:t>
            </a:r>
            <a:r>
              <a:rPr lang="de-DE" dirty="0"/>
              <a:t> – Wichtige Tools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7EF33E-18A1-0DCF-AA53-48D7222D1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AD1DA3-506E-8E1F-AFB0-1DEC71B7E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C5685-C9C2-902C-8DE7-361C8F37D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DC35D7-7F72-766D-772D-40652DBA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2168860"/>
            <a:ext cx="7786233" cy="126014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4B8CE30-6D32-6673-1172-74B63A1B1A28}"/>
              </a:ext>
            </a:extLst>
          </p:cNvPr>
          <p:cNvSpPr/>
          <p:nvPr/>
        </p:nvSpPr>
        <p:spPr>
          <a:xfrm>
            <a:off x="1139778" y="2667035"/>
            <a:ext cx="623910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2057234-EF8D-949F-C616-7260DED99F97}"/>
              </a:ext>
            </a:extLst>
          </p:cNvPr>
          <p:cNvSpPr/>
          <p:nvPr/>
        </p:nvSpPr>
        <p:spPr>
          <a:xfrm>
            <a:off x="3736748" y="2667035"/>
            <a:ext cx="691235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8EFC8B-0EE6-DF7F-1856-4F44E8CC5D61}"/>
              </a:ext>
            </a:extLst>
          </p:cNvPr>
          <p:cNvSpPr/>
          <p:nvPr/>
        </p:nvSpPr>
        <p:spPr>
          <a:xfrm>
            <a:off x="7692267" y="2640797"/>
            <a:ext cx="623910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988B896-2857-2989-C9D0-707C6718100B}"/>
              </a:ext>
            </a:extLst>
          </p:cNvPr>
          <p:cNvCxnSpPr>
            <a:stCxn id="10" idx="4"/>
          </p:cNvCxnSpPr>
          <p:nvPr/>
        </p:nvCxnSpPr>
        <p:spPr>
          <a:xfrm flipH="1">
            <a:off x="4082365" y="3279103"/>
            <a:ext cx="1" cy="7979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A49E14E-64B8-857D-B88B-85E5F4074758}"/>
              </a:ext>
            </a:extLst>
          </p:cNvPr>
          <p:cNvCxnSpPr/>
          <p:nvPr/>
        </p:nvCxnSpPr>
        <p:spPr>
          <a:xfrm flipH="1">
            <a:off x="7200292" y="3252865"/>
            <a:ext cx="684076" cy="75219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C4F2135-938A-1464-2F93-A71DE07498C9}"/>
              </a:ext>
            </a:extLst>
          </p:cNvPr>
          <p:cNvSpPr txBox="1"/>
          <p:nvPr/>
        </p:nvSpPr>
        <p:spPr>
          <a:xfrm>
            <a:off x="376907" y="4168061"/>
            <a:ext cx="225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Hier findest du alle </a:t>
            </a:r>
            <a:r>
              <a:rPr lang="de-DE" sz="1600" b="1" dirty="0">
                <a:latin typeface="+mn-lt"/>
              </a:rPr>
              <a:t>Veranstaltungen</a:t>
            </a:r>
            <a:r>
              <a:rPr lang="de-DE" sz="1600" dirty="0">
                <a:latin typeface="+mn-lt"/>
              </a:rPr>
              <a:t> zu denen du dich angemeldet hast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DCF882-24DB-BF27-8A57-111E472B6DBD}"/>
              </a:ext>
            </a:extLst>
          </p:cNvPr>
          <p:cNvSpPr txBox="1"/>
          <p:nvPr/>
        </p:nvSpPr>
        <p:spPr>
          <a:xfrm>
            <a:off x="3131397" y="4168061"/>
            <a:ext cx="190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Hier findest du deinen </a:t>
            </a:r>
            <a:r>
              <a:rPr lang="de-DE" sz="1600" b="1" dirty="0">
                <a:latin typeface="+mn-lt"/>
              </a:rPr>
              <a:t>Stundenplan</a:t>
            </a:r>
            <a:r>
              <a:rPr lang="de-DE" sz="1600" dirty="0">
                <a:latin typeface="+mn-lt"/>
              </a:rPr>
              <a:t> </a:t>
            </a:r>
          </a:p>
          <a:p>
            <a:pPr algn="ctr"/>
            <a:r>
              <a:rPr lang="de-DE" sz="1600" dirty="0">
                <a:latin typeface="+mn-lt"/>
              </a:rPr>
              <a:t>(selbst erstellen)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64D6788-BB0E-2D2A-0418-E5772BF48486}"/>
              </a:ext>
            </a:extLst>
          </p:cNvPr>
          <p:cNvCxnSpPr>
            <a:stCxn id="4" idx="4"/>
          </p:cNvCxnSpPr>
          <p:nvPr/>
        </p:nvCxnSpPr>
        <p:spPr>
          <a:xfrm>
            <a:off x="1451733" y="3279103"/>
            <a:ext cx="0" cy="7979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DA4654EA-6E40-44ED-5A19-807751F349D5}"/>
              </a:ext>
            </a:extLst>
          </p:cNvPr>
          <p:cNvSpPr txBox="1"/>
          <p:nvPr/>
        </p:nvSpPr>
        <p:spPr>
          <a:xfrm>
            <a:off x="5976156" y="4168061"/>
            <a:ext cx="2149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Hier findest du alle </a:t>
            </a:r>
          </a:p>
          <a:p>
            <a:pPr algn="ctr"/>
            <a:r>
              <a:rPr lang="de-DE" sz="1600" b="1" dirty="0">
                <a:latin typeface="+mn-lt"/>
              </a:rPr>
              <a:t>Online Dienste </a:t>
            </a:r>
          </a:p>
          <a:p>
            <a:pPr algn="ctr"/>
            <a:r>
              <a:rPr lang="de-DE" sz="1400" dirty="0">
                <a:latin typeface="+mn-lt"/>
              </a:rPr>
              <a:t>(Prüfungsportal, Outlook etc.)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A3F606-50A1-3A8C-DAEA-F9BD84E6F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87" y="5327944"/>
            <a:ext cx="5203153" cy="75879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46F4A33-5140-0352-2D62-96B6F82A6612}"/>
              </a:ext>
            </a:extLst>
          </p:cNvPr>
          <p:cNvSpPr/>
          <p:nvPr/>
        </p:nvSpPr>
        <p:spPr>
          <a:xfrm>
            <a:off x="2231740" y="5837564"/>
            <a:ext cx="756084" cy="288882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2A1CBC4-875A-E7D8-848C-FCDC38EE33A8}"/>
              </a:ext>
            </a:extLst>
          </p:cNvPr>
          <p:cNvCxnSpPr>
            <a:stCxn id="25" idx="2"/>
          </p:cNvCxnSpPr>
          <p:nvPr/>
        </p:nvCxnSpPr>
        <p:spPr>
          <a:xfrm flipH="1">
            <a:off x="2987824" y="4999058"/>
            <a:ext cx="1094541" cy="8385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4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8351F40C-86E1-9267-B675-050A81565D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Stud.ip</a:t>
            </a:r>
            <a:r>
              <a:rPr lang="de-DE" dirty="0"/>
              <a:t> – Wichtige Tools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7EF33E-18A1-0DCF-AA53-48D7222D1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AD1DA3-506E-8E1F-AFB0-1DEC71B7E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C5685-C9C2-902C-8DE7-361C8F37D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DC35D7-7F72-766D-772D-40652DBA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2168860"/>
            <a:ext cx="7786233" cy="126014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4B8CE30-6D32-6673-1172-74B63A1B1A28}"/>
              </a:ext>
            </a:extLst>
          </p:cNvPr>
          <p:cNvSpPr/>
          <p:nvPr/>
        </p:nvSpPr>
        <p:spPr>
          <a:xfrm>
            <a:off x="1139778" y="2667035"/>
            <a:ext cx="623910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64D6788-BB0E-2D2A-0418-E5772BF48486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1451733" y="3279103"/>
            <a:ext cx="0" cy="50993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7735C41F-DE80-4310-F35F-338D15DD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97" y="3849751"/>
            <a:ext cx="7453996" cy="112241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41FF0F8-DC12-B8E8-2D69-E72EF684B94E}"/>
              </a:ext>
            </a:extLst>
          </p:cNvPr>
          <p:cNvSpPr/>
          <p:nvPr/>
        </p:nvSpPr>
        <p:spPr>
          <a:xfrm>
            <a:off x="2195736" y="4540119"/>
            <a:ext cx="1584176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AFFE39-8119-C954-7FD0-5935AE34500B}"/>
              </a:ext>
            </a:extLst>
          </p:cNvPr>
          <p:cNvSpPr txBox="1"/>
          <p:nvPr/>
        </p:nvSpPr>
        <p:spPr>
          <a:xfrm>
            <a:off x="688997" y="5133095"/>
            <a:ext cx="6367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Studiengruppen findest du unter dem Button Veranstaltungen </a:t>
            </a:r>
          </a:p>
          <a:p>
            <a:r>
              <a:rPr lang="de-DE" sz="1400" dirty="0">
                <a:latin typeface="+mn-lt"/>
              </a:rPr>
              <a:t>(diese PowerPoint ist ebenfalls in unserer Studiengruppe hochgeladen)</a:t>
            </a:r>
          </a:p>
        </p:txBody>
      </p:sp>
    </p:spTree>
    <p:extLst>
      <p:ext uri="{BB962C8B-B14F-4D97-AF65-F5344CB8AC3E}">
        <p14:creationId xmlns:p14="http://schemas.microsoft.com/office/powerpoint/2010/main" val="33753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145BFC-A7A3-6599-D00B-2DD603C04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92" y="2186144"/>
            <a:ext cx="8283569" cy="681484"/>
          </a:xfrm>
          <a:prstGeom prst="rect">
            <a:avLst/>
          </a:prstGeom>
        </p:spPr>
      </p:pic>
      <p:sp>
        <p:nvSpPr>
          <p:cNvPr id="9" name="Untertitel 8">
            <a:extLst>
              <a:ext uri="{FF2B5EF4-FFF2-40B4-BE49-F238E27FC236}">
                <a16:creationId xmlns:a16="http://schemas.microsoft.com/office/drawing/2014/main" id="{8351F40C-86E1-9267-B675-050A81565D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Stud.ip</a:t>
            </a:r>
            <a:r>
              <a:rPr lang="de-DE" dirty="0"/>
              <a:t> – Wichtige Tools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7EF33E-18A1-0DCF-AA53-48D7222D1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AD1DA3-506E-8E1F-AFB0-1DEC71B7E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C5685-C9C2-902C-8DE7-361C8F37D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0AC616-D23E-32E0-C033-67DB34FC6BAC}"/>
              </a:ext>
            </a:extLst>
          </p:cNvPr>
          <p:cNvSpPr/>
          <p:nvPr/>
        </p:nvSpPr>
        <p:spPr>
          <a:xfrm>
            <a:off x="6889914" y="2033320"/>
            <a:ext cx="1444217" cy="5400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8CA7C1D-F0C6-B658-2378-31AE8690A169}"/>
              </a:ext>
            </a:extLst>
          </p:cNvPr>
          <p:cNvCxnSpPr>
            <a:cxnSpLocks/>
          </p:cNvCxnSpPr>
          <p:nvPr/>
        </p:nvCxnSpPr>
        <p:spPr>
          <a:xfrm flipH="1">
            <a:off x="7164288" y="2585547"/>
            <a:ext cx="447734" cy="49277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3F64BEAA-51AE-9A67-D14A-83EC017F5A66}"/>
              </a:ext>
            </a:extLst>
          </p:cNvPr>
          <p:cNvSpPr txBox="1"/>
          <p:nvPr/>
        </p:nvSpPr>
        <p:spPr>
          <a:xfrm>
            <a:off x="4436654" y="3053099"/>
            <a:ext cx="409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Nutzt diese Suchleiste um Veranstaltungen und Studiengruppen zu finden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FE6E83D6-1B8A-4726-F007-8A333F0E2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1" t="37800" r="6512"/>
          <a:stretch/>
        </p:blipFill>
        <p:spPr>
          <a:xfrm>
            <a:off x="268450" y="4651544"/>
            <a:ext cx="3743662" cy="82809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E731CDB-AE61-C92E-AFDD-8DC76B81DCF9}"/>
              </a:ext>
            </a:extLst>
          </p:cNvPr>
          <p:cNvSpPr txBox="1"/>
          <p:nvPr/>
        </p:nvSpPr>
        <p:spPr>
          <a:xfrm>
            <a:off x="255292" y="4176053"/>
            <a:ext cx="294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C00000"/>
                </a:solidFill>
                <a:latin typeface="+mn-lt"/>
              </a:rPr>
              <a:t>Nützliche Studiengruppen: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BA3377B-5DDA-7CEB-0FBB-703CC55B7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96" y="5507626"/>
            <a:ext cx="3744416" cy="815974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7E87B894-AD1F-843C-786C-BAF063EF2EB2}"/>
              </a:ext>
            </a:extLst>
          </p:cNvPr>
          <p:cNvSpPr txBox="1"/>
          <p:nvPr/>
        </p:nvSpPr>
        <p:spPr>
          <a:xfrm>
            <a:off x="4460929" y="4709026"/>
            <a:ext cx="409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n-lt"/>
              </a:rPr>
              <a:t>Altklausuren für die Prüfungsvorbereitungen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E2AADE-9FF5-7771-A0C7-55AACC0EAAE9}"/>
              </a:ext>
            </a:extLst>
          </p:cNvPr>
          <p:cNvSpPr txBox="1"/>
          <p:nvPr/>
        </p:nvSpPr>
        <p:spPr>
          <a:xfrm>
            <a:off x="4443850" y="5479636"/>
            <a:ext cx="409209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dirty="0">
                <a:latin typeface="+mn-lt"/>
              </a:rPr>
              <a:t>Sammlung von Unterlagen für verschiedene Module – falls eure Unterlagen später auch anderen weiterhelfen können, teilt sie hier gerne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6F030C5-84E9-6EA4-EBFB-67630BB721CF}"/>
              </a:ext>
            </a:extLst>
          </p:cNvPr>
          <p:cNvCxnSpPr/>
          <p:nvPr/>
        </p:nvCxnSpPr>
        <p:spPr>
          <a:xfrm>
            <a:off x="4012112" y="4906619"/>
            <a:ext cx="389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872A309E-B5B1-D019-7A02-D248E8F8B63A}"/>
              </a:ext>
            </a:extLst>
          </p:cNvPr>
          <p:cNvCxnSpPr/>
          <p:nvPr/>
        </p:nvCxnSpPr>
        <p:spPr>
          <a:xfrm>
            <a:off x="4012111" y="5697252"/>
            <a:ext cx="389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8351F40C-86E1-9267-B675-050A81565D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Stud.ip</a:t>
            </a:r>
            <a:r>
              <a:rPr lang="de-DE" dirty="0"/>
              <a:t> – Online Dienste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7EF33E-18A1-0DCF-AA53-48D7222D1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6AD1DA3-506E-8E1F-AFB0-1DEC71B7E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C5685-C9C2-902C-8DE7-361C8F37D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44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179601D-15A2-5F63-E140-75EF9226C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4" y="2780928"/>
            <a:ext cx="7851765" cy="3600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C5B048A-86D1-6599-1981-9FF023071D36}"/>
              </a:ext>
            </a:extLst>
          </p:cNvPr>
          <p:cNvSpPr txBox="1"/>
          <p:nvPr/>
        </p:nvSpPr>
        <p:spPr>
          <a:xfrm>
            <a:off x="395536" y="1988840"/>
            <a:ext cx="719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  <a:latin typeface="+mn-lt"/>
              </a:rPr>
              <a:t>Wir gehen jetzt alles gemeinsam kurz durch – macht euch bereit und sagt bescheid wenn wir zu schnell sind</a:t>
            </a:r>
          </a:p>
        </p:txBody>
      </p:sp>
    </p:spTree>
    <p:extLst>
      <p:ext uri="{BB962C8B-B14F-4D97-AF65-F5344CB8AC3E}">
        <p14:creationId xmlns:p14="http://schemas.microsoft.com/office/powerpoint/2010/main" val="27936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3" y="1304764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20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478369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50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57121B-BCA5-4431-80B6-7EDB5CBDA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29830" y="2246321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/>
              <a:t>Viele Wege führen nach Rom: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de-DE" sz="1800" dirty="0">
              <a:solidFill>
                <a:srgbClr val="004A9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4A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Erklärvideos vom Prüfungsamt</a:t>
            </a:r>
            <a:endParaRPr lang="de-DE" sz="1800" dirty="0">
              <a:solidFill>
                <a:srgbClr val="004A99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Hier findet ihr auch nochmal Erklärvideos zu </a:t>
            </a:r>
            <a:r>
              <a:rPr lang="de-DE" sz="1400" dirty="0" err="1">
                <a:sym typeface="Wingdings" panose="05000000000000000000" pitchFamily="2" charset="2"/>
              </a:rPr>
              <a:t>Stud.ip</a:t>
            </a:r>
            <a:r>
              <a:rPr lang="de-DE" sz="1400" dirty="0">
                <a:sym typeface="Wingdings" panose="05000000000000000000" pitchFamily="2" charset="2"/>
              </a:rPr>
              <a:t>, Ilias und </a:t>
            </a:r>
            <a:r>
              <a:rPr lang="de-DE" sz="1400" dirty="0" err="1">
                <a:sym typeface="Wingdings" panose="05000000000000000000" pitchFamily="2" charset="2"/>
              </a:rPr>
              <a:t>co.</a:t>
            </a:r>
            <a:endParaRPr lang="de-DE" sz="1400" dirty="0">
              <a:solidFill>
                <a:srgbClr val="004A9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4A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Stundenplanerstellungsvideotutorial</a:t>
            </a:r>
            <a:r>
              <a:rPr lang="de-DE" sz="1800" dirty="0">
                <a:solidFill>
                  <a:srgbClr val="004A99"/>
                </a:solidFill>
              </a:rPr>
              <a:t> </a:t>
            </a:r>
            <a:r>
              <a:rPr lang="de-DE" sz="1800" dirty="0"/>
              <a:t>vom FARAT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4A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Anleitungen</a:t>
            </a:r>
            <a:r>
              <a:rPr lang="de-DE" sz="1800" dirty="0"/>
              <a:t> der WSF &amp; FARAT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4A99"/>
              </a:solidFill>
            </a:endParaRPr>
          </a:p>
          <a:p>
            <a:pPr marL="57150" indent="0">
              <a:buClr>
                <a:schemeClr val="tx1"/>
              </a:buClr>
              <a:buNone/>
            </a:pPr>
            <a:endParaRPr lang="de-DE" sz="1800" dirty="0">
              <a:solidFill>
                <a:srgbClr val="C00000"/>
              </a:solidFill>
            </a:endParaRPr>
          </a:p>
          <a:p>
            <a:pPr marL="57150" indent="0">
              <a:buClr>
                <a:schemeClr val="tx1"/>
              </a:buClr>
              <a:buNone/>
            </a:pPr>
            <a:r>
              <a:rPr lang="de-DE" sz="1800" dirty="0">
                <a:solidFill>
                  <a:srgbClr val="C00000"/>
                </a:solidFill>
              </a:rPr>
              <a:t>Macht euch bereit – wir erstellen jetzt zusammen euren Stundenplan</a:t>
            </a:r>
          </a:p>
          <a:p>
            <a:pPr marL="57150" indent="0">
              <a:buClr>
                <a:schemeClr val="tx1"/>
              </a:buClr>
              <a:buNone/>
            </a:pPr>
            <a:r>
              <a:rPr lang="de-DE" sz="1800" dirty="0">
                <a:solidFill>
                  <a:srgbClr val="C00000"/>
                </a:solidFill>
              </a:rPr>
              <a:t>Wieder der Hinweis: wenn wir zu schnell sind sagt bescheid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1DF0022E-19C8-97DA-9119-C30193B371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Stundenplanerstellung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023276-C343-4017-AC4B-7E572015A4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99774B5-7AB9-4E18-ABF6-8E5C496F5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00FE6E-A170-46FF-BB55-E6A27E6B20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9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EFF7B-A29E-4D92-9CFE-E10EC58F6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132856"/>
            <a:ext cx="7075698" cy="3494934"/>
          </a:xfrm>
        </p:spPr>
        <p:txBody>
          <a:bodyPr/>
          <a:lstStyle/>
          <a:p>
            <a:pPr marL="385763" indent="-385763">
              <a:buAutoNum type="arabicPeriod"/>
            </a:pPr>
            <a:r>
              <a:rPr lang="de-DE" sz="2400" dirty="0"/>
              <a:t>Einführung in die Betriebswirtschaftslehre</a:t>
            </a:r>
            <a:endParaRPr lang="de-DE" sz="1600" dirty="0"/>
          </a:p>
          <a:p>
            <a:pPr marL="385763" indent="-385763">
              <a:buAutoNum type="arabicPeriod"/>
            </a:pPr>
            <a:r>
              <a:rPr lang="de-DE" sz="2400" dirty="0"/>
              <a:t>Finanzbuchhaltung</a:t>
            </a:r>
          </a:p>
          <a:p>
            <a:pPr marL="385763" indent="-385763">
              <a:buAutoNum type="arabicPeriod"/>
            </a:pPr>
            <a:r>
              <a:rPr lang="de-DE" sz="2400" dirty="0"/>
              <a:t>Grundlagen der Wirtschaftspädagogik</a:t>
            </a:r>
          </a:p>
          <a:p>
            <a:pPr marL="385763" indent="-385763">
              <a:buAutoNum type="arabicPeriod"/>
            </a:pPr>
            <a:r>
              <a:rPr lang="de-DE" sz="2400" dirty="0"/>
              <a:t>Grundzüge der modernen Ökonomie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de-DE" sz="2000" dirty="0"/>
              <a:t>Grundbegriffe der Volkswirtschaftslehre (VL – 2 SWS)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de-DE" sz="2000" dirty="0"/>
              <a:t>Ringvorlesung – Aktuelle Themen der VWL (VL – 1 SWS)</a:t>
            </a:r>
          </a:p>
          <a:p>
            <a:pPr marL="385763" indent="-385763">
              <a:buAutoNum type="arabicPeriod"/>
            </a:pPr>
            <a:r>
              <a:rPr lang="de-DE" sz="2400" dirty="0"/>
              <a:t>Mathematisches Propädeutikum</a:t>
            </a:r>
          </a:p>
          <a:p>
            <a:pPr marL="385763" indent="-385763">
              <a:buAutoNum type="arabicPeriod"/>
            </a:pPr>
            <a:endParaRPr lang="de-DE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395536" y="1484784"/>
            <a:ext cx="8208912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b="1" kern="0" dirty="0">
                <a:solidFill>
                  <a:srgbClr val="C00000"/>
                </a:solidFill>
              </a:rPr>
              <a:t>Checkliste der Module</a:t>
            </a:r>
          </a:p>
        </p:txBody>
      </p:sp>
    </p:spTree>
    <p:extLst>
      <p:ext uri="{BB962C8B-B14F-4D97-AF65-F5344CB8AC3E}">
        <p14:creationId xmlns:p14="http://schemas.microsoft.com/office/powerpoint/2010/main" val="4565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232" y="1581336"/>
            <a:ext cx="7578725" cy="387333"/>
          </a:xfrm>
        </p:spPr>
        <p:txBody>
          <a:bodyPr/>
          <a:lstStyle/>
          <a:p>
            <a:r>
              <a:rPr lang="de-DE" sz="2400" b="1" dirty="0">
                <a:solidFill>
                  <a:srgbClr val="C000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Terminübersicht</a:t>
            </a:r>
            <a:r>
              <a:rPr lang="de-DE" sz="2000" b="1" dirty="0">
                <a:solidFill>
                  <a:srgbClr val="C000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WS 23/24 (01.10.2023 – 31.03.2024)</a:t>
            </a:r>
            <a:endParaRPr lang="de-DE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468313" y="2348880"/>
            <a:ext cx="7583012" cy="3852428"/>
          </a:xfrm>
        </p:spPr>
        <p:txBody>
          <a:bodyPr/>
          <a:lstStyle/>
          <a:p>
            <a:r>
              <a:rPr lang="de-DE" b="1" dirty="0"/>
              <a:t>16.10.2023 </a:t>
            </a:r>
            <a:r>
              <a:rPr lang="de-DE" dirty="0"/>
              <a:t>– erster Vorlesungstag </a:t>
            </a:r>
          </a:p>
          <a:p>
            <a:r>
              <a:rPr lang="de-DE" b="1" dirty="0"/>
              <a:t>26.01.2024</a:t>
            </a:r>
            <a:r>
              <a:rPr lang="de-DE" dirty="0"/>
              <a:t> – letzter Vorlesungstag</a:t>
            </a:r>
          </a:p>
          <a:p>
            <a:endParaRPr lang="de-DE" dirty="0"/>
          </a:p>
          <a:p>
            <a:pPr algn="ctr"/>
            <a:r>
              <a:rPr lang="de-DE" sz="1600" b="1" dirty="0"/>
              <a:t>Prüfungsanmeldung</a:t>
            </a:r>
            <a:r>
              <a:rPr lang="de-DE" sz="1600" dirty="0"/>
              <a:t> vom </a:t>
            </a:r>
            <a:r>
              <a:rPr lang="de-DE" sz="1600" b="1" dirty="0"/>
              <a:t>16.10.2023 – 29.12.2023 </a:t>
            </a:r>
            <a:r>
              <a:rPr lang="de-DE" sz="1600" dirty="0"/>
              <a:t>nur </a:t>
            </a:r>
            <a:r>
              <a:rPr lang="de-DE" sz="1600" b="1" dirty="0"/>
              <a:t>ONLINE!</a:t>
            </a:r>
          </a:p>
          <a:p>
            <a:pPr algn="ctr"/>
            <a:endParaRPr lang="de-DE" sz="1600" b="1" dirty="0"/>
          </a:p>
          <a:p>
            <a:pPr algn="ctr"/>
            <a:r>
              <a:rPr lang="de-DE" sz="1600" dirty="0"/>
              <a:t>Unter: </a:t>
            </a:r>
            <a:r>
              <a:rPr lang="de-DE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https://pruefung.uni-rostock.de/</a:t>
            </a:r>
            <a:endParaRPr lang="de-DE" sz="1600" dirty="0">
              <a:solidFill>
                <a:srgbClr val="C00000"/>
              </a:solidFill>
            </a:endParaRPr>
          </a:p>
          <a:p>
            <a:pPr algn="ctr"/>
            <a:endParaRPr lang="de-DE" sz="1600" dirty="0"/>
          </a:p>
          <a:p>
            <a:pPr algn="ctr"/>
            <a:endParaRPr lang="de-DE" sz="1600" dirty="0"/>
          </a:p>
          <a:p>
            <a:r>
              <a:rPr lang="de-DE" b="1" dirty="0"/>
              <a:t>27.12.2023 – 30.12.2024 </a:t>
            </a:r>
            <a:r>
              <a:rPr lang="de-DE" dirty="0"/>
              <a:t>– Keine Vorlesungen</a:t>
            </a:r>
          </a:p>
          <a:p>
            <a:r>
              <a:rPr lang="de-DE" b="1" dirty="0"/>
              <a:t>29.01.2024 – 23.02.2024 </a:t>
            </a:r>
            <a:r>
              <a:rPr lang="de-DE" dirty="0"/>
              <a:t>– Schriftlicher Prüfungszeitraum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609438A-7F3E-AA38-D2F1-50A1F48C64B8}"/>
              </a:ext>
            </a:extLst>
          </p:cNvPr>
          <p:cNvSpPr/>
          <p:nvPr/>
        </p:nvSpPr>
        <p:spPr>
          <a:xfrm>
            <a:off x="1619672" y="3140968"/>
            <a:ext cx="5364596" cy="129614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CD59D6-1542-8898-E933-EB085AC66AF9}"/>
              </a:ext>
            </a:extLst>
          </p:cNvPr>
          <p:cNvSpPr txBox="1"/>
          <p:nvPr/>
        </p:nvSpPr>
        <p:spPr>
          <a:xfrm>
            <a:off x="3923928" y="486432"/>
            <a:ext cx="899441" cy="34051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Klick hier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3BBC853-17E5-54A3-DE2A-6D526F113904}"/>
              </a:ext>
            </a:extLst>
          </p:cNvPr>
          <p:cNvCxnSpPr/>
          <p:nvPr/>
        </p:nvCxnSpPr>
        <p:spPr>
          <a:xfrm flipH="1">
            <a:off x="2627784" y="836712"/>
            <a:ext cx="1512168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873394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232" y="1581336"/>
            <a:ext cx="7578725" cy="387333"/>
          </a:xfrm>
        </p:spPr>
        <p:txBody>
          <a:bodyPr/>
          <a:lstStyle/>
          <a:p>
            <a:r>
              <a:rPr lang="de-DE" sz="2400" b="1" dirty="0">
                <a:solidFill>
                  <a:srgbClr val="C00000"/>
                </a:solidFill>
                <a:latin typeface="+mn-lt"/>
              </a:rPr>
              <a:t>Prüfungsplan</a:t>
            </a:r>
            <a:endParaRPr lang="de-DE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D6EE99-7817-9C06-8D44-1B0AC40941DA}"/>
              </a:ext>
            </a:extLst>
          </p:cNvPr>
          <p:cNvSpPr txBox="1"/>
          <p:nvPr/>
        </p:nvSpPr>
        <p:spPr>
          <a:xfrm>
            <a:off x="407923" y="2060848"/>
            <a:ext cx="8140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4A99"/>
                </a:solidFill>
                <a:latin typeface="+mn-lt"/>
              </a:rPr>
              <a:t>https://</a:t>
            </a:r>
            <a:r>
              <a:rPr lang="de-DE" sz="1800" dirty="0" err="1">
                <a:solidFill>
                  <a:srgbClr val="004A99"/>
                </a:solidFill>
                <a:latin typeface="+mn-lt"/>
              </a:rPr>
              <a:t>www.wsf.uni-rostock.de</a:t>
            </a:r>
            <a:r>
              <a:rPr lang="de-DE" sz="1800" dirty="0">
                <a:solidFill>
                  <a:srgbClr val="004A99"/>
                </a:solidFill>
                <a:latin typeface="+mn-lt"/>
              </a:rPr>
              <a:t>/</a:t>
            </a:r>
            <a:r>
              <a:rPr lang="de-DE" sz="1800" dirty="0" err="1">
                <a:solidFill>
                  <a:srgbClr val="004A99"/>
                </a:solidFill>
                <a:latin typeface="+mn-lt"/>
              </a:rPr>
              <a:t>storages</a:t>
            </a:r>
            <a:r>
              <a:rPr lang="de-DE" sz="1800" dirty="0">
                <a:solidFill>
                  <a:srgbClr val="004A99"/>
                </a:solidFill>
                <a:latin typeface="+mn-lt"/>
              </a:rPr>
              <a:t>/uni-rostock/</a:t>
            </a:r>
            <a:r>
              <a:rPr lang="de-DE" sz="1800" dirty="0" err="1">
                <a:solidFill>
                  <a:srgbClr val="004A99"/>
                </a:solidFill>
                <a:latin typeface="+mn-lt"/>
              </a:rPr>
              <a:t>Alle_WSF</a:t>
            </a:r>
            <a:r>
              <a:rPr lang="de-DE" sz="1800" dirty="0">
                <a:solidFill>
                  <a:srgbClr val="004A99"/>
                </a:solidFill>
                <a:latin typeface="+mn-lt"/>
              </a:rPr>
              <a:t>/WSF/Studium/</a:t>
            </a:r>
            <a:r>
              <a:rPr lang="de-DE" sz="1800" dirty="0" err="1">
                <a:solidFill>
                  <a:srgbClr val="004A99"/>
                </a:solidFill>
                <a:latin typeface="+mn-lt"/>
              </a:rPr>
              <a:t>pruefungsplaene</a:t>
            </a:r>
            <a:r>
              <a:rPr lang="de-DE" sz="1800" dirty="0">
                <a:solidFill>
                  <a:srgbClr val="004A99"/>
                </a:solidFill>
                <a:latin typeface="+mn-lt"/>
              </a:rPr>
              <a:t>/2023_09_19_NEU_Pruefungsplan_WSF_WiSe_2023_2024_Bachelor.pdf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587450-E226-22ED-10B9-DB744517B9DD}"/>
              </a:ext>
            </a:extLst>
          </p:cNvPr>
          <p:cNvSpPr txBox="1"/>
          <p:nvPr/>
        </p:nvSpPr>
        <p:spPr>
          <a:xfrm>
            <a:off x="464232" y="2996952"/>
            <a:ext cx="82713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Einführung in die Betriebswirtschaftslehre 31.01.2024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Prüfung Finanzbuchhaltung 01.02.2024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Grundzüge der modernen Ökonomie 05.02.2024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Grundlagen Wirtschaftspädagogik 06.02.2024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Mathematisches Propädeutikum 16.02.2024</a:t>
            </a:r>
          </a:p>
          <a:p>
            <a:endParaRPr lang="de-DE" sz="2000" dirty="0">
              <a:solidFill>
                <a:srgbClr val="C00000"/>
              </a:solidFill>
              <a:latin typeface="+mn-lt"/>
            </a:endParaRPr>
          </a:p>
          <a:p>
            <a:r>
              <a:rPr lang="de-DE" sz="2000" dirty="0">
                <a:solidFill>
                  <a:srgbClr val="C00000"/>
                </a:solidFill>
                <a:latin typeface="+mn-lt"/>
              </a:rPr>
              <a:t>***Änderungen vorbehalten***</a:t>
            </a:r>
          </a:p>
          <a:p>
            <a:endParaRPr lang="de-DE" sz="2000" dirty="0">
              <a:latin typeface="+mn-lt"/>
            </a:endParaRPr>
          </a:p>
          <a:p>
            <a:r>
              <a:rPr lang="de-DE" sz="2000" dirty="0">
                <a:latin typeface="+mn-lt"/>
              </a:rPr>
              <a:t>Auf der Website der WSF Fakultät unter dem Reiter Studium – Rund um die Prüfung – </a:t>
            </a:r>
          </a:p>
          <a:p>
            <a:r>
              <a:rPr lang="de-DE" sz="2000" dirty="0">
                <a:latin typeface="+mn-lt"/>
              </a:rPr>
              <a:t>findet ihr zukünftig alle Daten und Raumpläne. </a:t>
            </a:r>
          </a:p>
        </p:txBody>
      </p:sp>
    </p:spTree>
    <p:extLst>
      <p:ext uri="{BB962C8B-B14F-4D97-AF65-F5344CB8AC3E}">
        <p14:creationId xmlns:p14="http://schemas.microsoft.com/office/powerpoint/2010/main" val="17390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3" y="1304764"/>
            <a:ext cx="9146520" cy="49503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0" stA="45000" endPos="13000" dist="50800" dir="5400000" sy="-100000" algn="bl" rotWithShape="0"/>
          </a:effectLst>
        </p:spPr>
      </p:pic>
      <p:sp>
        <p:nvSpPr>
          <p:cNvPr id="2" name="Rechteck 1"/>
          <p:cNvSpPr/>
          <p:nvPr/>
        </p:nvSpPr>
        <p:spPr>
          <a:xfrm>
            <a:off x="4968044" y="1689985"/>
            <a:ext cx="4248472" cy="118813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08553" y="1683887"/>
            <a:ext cx="3422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72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rgbClr val="A3ADB2"/>
                  </a:outerShdw>
                </a:effectLst>
                <a:latin typeface="Ink Free" panose="03080402000500000000" pitchFamily="66" charset="0"/>
                <a:cs typeface="Arial" panose="020B06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7854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304764"/>
            <a:ext cx="7254447" cy="71055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Passt auf euch auf!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40" y="1736812"/>
            <a:ext cx="6318343" cy="42419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24128" y="5966171"/>
            <a:ext cx="3708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  <a:latin typeface="+mj-lt"/>
              </a:rPr>
              <a:t>Quelle: </a:t>
            </a:r>
            <a:r>
              <a:rPr lang="de-DE" sz="1400" dirty="0" err="1">
                <a:solidFill>
                  <a:schemeClr val="accent1"/>
                </a:solidFill>
                <a:latin typeface="+mj-lt"/>
              </a:rPr>
              <a:t>Zybura</a:t>
            </a:r>
            <a:r>
              <a:rPr lang="de-DE" sz="1400" dirty="0">
                <a:solidFill>
                  <a:schemeClr val="accent1"/>
                </a:solidFill>
                <a:latin typeface="+mj-lt"/>
              </a:rPr>
              <a:t>, (2022), </a:t>
            </a:r>
            <a:r>
              <a:rPr lang="de-DE" sz="1400" dirty="0" err="1">
                <a:solidFill>
                  <a:schemeClr val="accent1"/>
                </a:solidFill>
                <a:latin typeface="+mj-lt"/>
              </a:rPr>
              <a:t>o.S</a:t>
            </a:r>
            <a:r>
              <a:rPr lang="de-DE" sz="1400" dirty="0">
                <a:solidFill>
                  <a:schemeClr val="accent1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8253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456C1-D83D-6CD2-4A59-68F94D039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457" y="1844824"/>
            <a:ext cx="6768752" cy="890577"/>
          </a:xfrm>
        </p:spPr>
        <p:txBody>
          <a:bodyPr/>
          <a:lstStyle/>
          <a:p>
            <a:pPr algn="ctr"/>
            <a:r>
              <a:rPr lang="de-DE" sz="3600" dirty="0"/>
              <a:t>Was nehmt ihr euch für das Studium vor?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/>
              <a:t>Worauf freut ihr euch am meisten?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062A25-B9A9-8379-3D7E-1F6FF88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994602-089D-BCCE-B15B-B96B57354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C4AAD0-55A3-D589-FEE1-E0C9A3C2A760}"/>
              </a:ext>
            </a:extLst>
          </p:cNvPr>
          <p:cNvSpPr txBox="1"/>
          <p:nvPr/>
        </p:nvSpPr>
        <p:spPr>
          <a:xfrm>
            <a:off x="1884833" y="501317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4A99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https://tweedback.de/</a:t>
            </a:r>
            <a:endParaRPr lang="de-DE" dirty="0">
              <a:solidFill>
                <a:srgbClr val="004A99"/>
              </a:solidFill>
              <a:latin typeface="+mn-lt"/>
            </a:endParaRPr>
          </a:p>
          <a:p>
            <a:pPr algn="ctr"/>
            <a:r>
              <a:rPr lang="de-DE" dirty="0">
                <a:solidFill>
                  <a:srgbClr val="004A99"/>
                </a:solidFill>
                <a:latin typeface="+mn-lt"/>
              </a:rPr>
              <a:t>Session-ID:  </a:t>
            </a:r>
          </a:p>
        </p:txBody>
      </p:sp>
    </p:spTree>
    <p:extLst>
      <p:ext uri="{BB962C8B-B14F-4D97-AF65-F5344CB8AC3E}">
        <p14:creationId xmlns:p14="http://schemas.microsoft.com/office/powerpoint/2010/main" val="2626617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8C107-BA6D-3E6F-B149-20DF687A9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209" y="1740352"/>
            <a:ext cx="7793465" cy="756084"/>
          </a:xfrm>
        </p:spPr>
        <p:txBody>
          <a:bodyPr/>
          <a:lstStyle/>
          <a:p>
            <a:pPr algn="ctr"/>
            <a:r>
              <a:rPr lang="de-DE" sz="60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Das war unser </a:t>
            </a:r>
            <a:br>
              <a:rPr lang="de-DE" sz="60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de-DE" sz="60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Ersti Hilfe Kurs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4EC435-512E-E357-E0CF-98FBDD31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654-15AE-4268-B7A0-F3F76413669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171181-5A07-4F04-B3BB-1DCF92C492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cap="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ED48AE-BE0B-243C-F15C-CBB0DB8A5DA1}"/>
              </a:ext>
            </a:extLst>
          </p:cNvPr>
          <p:cNvSpPr txBox="1"/>
          <p:nvPr/>
        </p:nvSpPr>
        <p:spPr>
          <a:xfrm>
            <a:off x="466881" y="4221088"/>
            <a:ext cx="5202578" cy="1804749"/>
          </a:xfrm>
          <a:prstGeom prst="roundRect">
            <a:avLst/>
          </a:prstGeom>
          <a:solidFill>
            <a:srgbClr val="EAEAEA">
              <a:alpha val="50196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u="sng" dirty="0">
                <a:latin typeface="+mn-lt"/>
              </a:rPr>
              <a:t>Falls später noch Fragen aufkommen sollten:</a:t>
            </a:r>
          </a:p>
          <a:p>
            <a:endParaRPr lang="de-DE" sz="2000" i="1" dirty="0">
              <a:latin typeface="+mn-lt"/>
            </a:endParaRPr>
          </a:p>
          <a:p>
            <a:r>
              <a:rPr lang="de-DE" sz="2000" b="1" i="1" dirty="0"/>
              <a:t>Jana Kleinitz</a:t>
            </a:r>
            <a:r>
              <a:rPr lang="de-DE" sz="2000" b="1" i="1" dirty="0">
                <a:latin typeface="+mn-lt"/>
              </a:rPr>
              <a:t>: </a:t>
            </a:r>
            <a:r>
              <a:rPr lang="de-DE" sz="2000" i="1" dirty="0" err="1">
                <a:latin typeface="+mn-lt"/>
              </a:rPr>
              <a:t>jana.kleinitz@uni-rostock.de</a:t>
            </a:r>
            <a:endParaRPr lang="de-DE" sz="2000" i="1" dirty="0">
              <a:latin typeface="+mn-lt"/>
            </a:endParaRPr>
          </a:p>
          <a:p>
            <a:endParaRPr lang="de-DE" sz="2000" b="1" i="1" dirty="0">
              <a:latin typeface="+mn-lt"/>
            </a:endParaRPr>
          </a:p>
          <a:p>
            <a:r>
              <a:rPr lang="de-DE" sz="2000" b="1" i="1" dirty="0">
                <a:latin typeface="+mn-lt"/>
              </a:rPr>
              <a:t>Robert </a:t>
            </a:r>
            <a:r>
              <a:rPr lang="de-DE" sz="2000" b="1" i="1" dirty="0" err="1">
                <a:latin typeface="+mn-lt"/>
              </a:rPr>
              <a:t>Urbansky</a:t>
            </a:r>
            <a:r>
              <a:rPr lang="de-DE" sz="2000" b="1" i="1" dirty="0">
                <a:latin typeface="+mn-lt"/>
              </a:rPr>
              <a:t>:</a:t>
            </a:r>
            <a:r>
              <a:rPr lang="de-DE" sz="2000" i="1" dirty="0">
                <a:latin typeface="+mn-lt"/>
              </a:rPr>
              <a:t> robert.urbansky@uni-rostock.de</a:t>
            </a:r>
          </a:p>
        </p:txBody>
      </p:sp>
      <p:sp>
        <p:nvSpPr>
          <p:cNvPr id="11" name="Titel 13">
            <a:extLst>
              <a:ext uri="{FF2B5EF4-FFF2-40B4-BE49-F238E27FC236}">
                <a16:creationId xmlns:a16="http://schemas.microsoft.com/office/drawing/2014/main" id="{A5C79007-6518-97E0-027B-C3768C022999}"/>
              </a:ext>
            </a:extLst>
          </p:cNvPr>
          <p:cNvSpPr txBox="1">
            <a:spLocks/>
          </p:cNvSpPr>
          <p:nvPr/>
        </p:nvSpPr>
        <p:spPr bwMode="auto">
          <a:xfrm>
            <a:off x="6345054" y="4221088"/>
            <a:ext cx="2140659" cy="43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de-DE" sz="1800" b="1" kern="0" dirty="0">
                <a:latin typeface="+mn-lt"/>
              </a:rPr>
              <a:t>WhatsApp Gruppe</a:t>
            </a:r>
          </a:p>
        </p:txBody>
      </p:sp>
      <p:sp>
        <p:nvSpPr>
          <p:cNvPr id="12" name="Titel 13">
            <a:extLst>
              <a:ext uri="{FF2B5EF4-FFF2-40B4-BE49-F238E27FC236}">
                <a16:creationId xmlns:a16="http://schemas.microsoft.com/office/drawing/2014/main" id="{A9AF1A36-6A1B-92B2-E939-8265E2635388}"/>
              </a:ext>
            </a:extLst>
          </p:cNvPr>
          <p:cNvSpPr txBox="1">
            <a:spLocks/>
          </p:cNvSpPr>
          <p:nvPr/>
        </p:nvSpPr>
        <p:spPr bwMode="auto">
          <a:xfrm>
            <a:off x="5769055" y="5222449"/>
            <a:ext cx="827584" cy="28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de-DE" sz="1600" b="1" kern="0" dirty="0">
                <a:latin typeface="+mn-lt"/>
              </a:rPr>
              <a:t>ODER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2990BB-AE0C-CD66-4A09-D6E72B6E6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43" y="4535481"/>
            <a:ext cx="1490356" cy="14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5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0"/>
          </p:nvPr>
        </p:nvSpPr>
        <p:spPr>
          <a:xfrm>
            <a:off x="450919" y="263478"/>
            <a:ext cx="8316912" cy="365130"/>
          </a:xfrm>
        </p:spPr>
        <p:txBody>
          <a:bodyPr/>
          <a:lstStyle/>
          <a:p>
            <a:r>
              <a:rPr lang="de-DE" dirty="0"/>
              <a:t>Quellen: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3"/>
          </p:nvPr>
        </p:nvSpPr>
        <p:spPr>
          <a:xfrm>
            <a:off x="468313" y="662744"/>
            <a:ext cx="8316912" cy="48990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https://www.bwl.uni-rostock.de/institut/lehrstuehle/wirtschafts-und-gruendungspaedagogik-prof-dr-andreas-diettrich/team/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https://studip.uni-rostock.de/index.php?again=yes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https://www.rostock.de/files/rostock/img/urlaub/sehenswuerdigkeiten/hauptgebaeude-uni-rostock.jpg</a:t>
            </a: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ilias.uni-rostock.de</a:t>
            </a:r>
            <a:r>
              <a:rPr lang="de-DE" sz="1200" dirty="0"/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www.bwl.uni-rostock.de</a:t>
            </a:r>
            <a:r>
              <a:rPr lang="de-DE" sz="1200" dirty="0"/>
              <a:t>/</a:t>
            </a:r>
            <a:r>
              <a:rPr lang="de-DE" sz="1200" dirty="0" err="1"/>
              <a:t>institut</a:t>
            </a:r>
            <a:r>
              <a:rPr lang="de-DE" sz="1200" dirty="0"/>
              <a:t>/</a:t>
            </a:r>
            <a:r>
              <a:rPr lang="de-DE" sz="1200" dirty="0" err="1"/>
              <a:t>lehrstuehle</a:t>
            </a:r>
            <a:r>
              <a:rPr lang="de-DE" sz="1200" dirty="0"/>
              <a:t>/wirtschafts-und-</a:t>
            </a:r>
            <a:r>
              <a:rPr lang="de-DE" sz="1200" dirty="0" err="1"/>
              <a:t>gruendungspaedagogik</a:t>
            </a:r>
            <a:r>
              <a:rPr lang="de-DE" sz="1200" dirty="0"/>
              <a:t>-prof-</a:t>
            </a:r>
            <a:r>
              <a:rPr lang="de-DE" sz="1200" dirty="0" err="1"/>
              <a:t>dr</a:t>
            </a:r>
            <a:r>
              <a:rPr lang="de-DE" sz="1200" dirty="0"/>
              <a:t>-</a:t>
            </a:r>
            <a:r>
              <a:rPr lang="de-DE" sz="1200" dirty="0" err="1"/>
              <a:t>andreas-diettrich</a:t>
            </a:r>
            <a:r>
              <a:rPr lang="de-DE" sz="1200" dirty="0"/>
              <a:t>/</a:t>
            </a:r>
            <a:r>
              <a:rPr lang="de-DE" sz="1200" dirty="0" err="1"/>
              <a:t>studium</a:t>
            </a:r>
            <a:r>
              <a:rPr lang="de-DE" sz="1200" dirty="0"/>
              <a:t>-und-lehre/</a:t>
            </a:r>
            <a:r>
              <a:rPr lang="de-DE" sz="1200" dirty="0" err="1"/>
              <a:t>fuer-studieninteressierte</a:t>
            </a:r>
            <a:r>
              <a:rPr lang="de-DE" sz="1200" dirty="0"/>
              <a:t>/  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www.bwl.uni-rostock.de</a:t>
            </a:r>
            <a:r>
              <a:rPr lang="de-DE" sz="1200" dirty="0"/>
              <a:t>/</a:t>
            </a:r>
            <a:r>
              <a:rPr lang="de-DE" sz="1200" dirty="0" err="1"/>
              <a:t>institut</a:t>
            </a:r>
            <a:r>
              <a:rPr lang="de-DE" sz="1200" dirty="0"/>
              <a:t>/</a:t>
            </a:r>
            <a:r>
              <a:rPr lang="de-DE" sz="1200" dirty="0" err="1"/>
              <a:t>lehrstuehle</a:t>
            </a:r>
            <a:r>
              <a:rPr lang="de-DE" sz="1200" dirty="0"/>
              <a:t>/wirtschafts-und-</a:t>
            </a:r>
            <a:r>
              <a:rPr lang="de-DE" sz="1200" dirty="0" err="1"/>
              <a:t>gruendungspaedagogik</a:t>
            </a:r>
            <a:r>
              <a:rPr lang="de-DE" sz="1200" dirty="0"/>
              <a:t>-prof-</a:t>
            </a:r>
            <a:r>
              <a:rPr lang="de-DE" sz="1200" dirty="0" err="1"/>
              <a:t>dr</a:t>
            </a:r>
            <a:r>
              <a:rPr lang="de-DE" sz="1200" dirty="0"/>
              <a:t>-</a:t>
            </a:r>
            <a:r>
              <a:rPr lang="de-DE" sz="1200" dirty="0" err="1"/>
              <a:t>andreas-diettrich</a:t>
            </a:r>
            <a:r>
              <a:rPr lang="de-DE" sz="1200" dirty="0"/>
              <a:t>/</a:t>
            </a:r>
            <a:r>
              <a:rPr lang="de-DE" sz="1200" dirty="0" err="1"/>
              <a:t>studium</a:t>
            </a:r>
            <a:r>
              <a:rPr lang="de-DE" sz="1200" dirty="0"/>
              <a:t>-und-lehre/</a:t>
            </a:r>
            <a:r>
              <a:rPr lang="de-DE" sz="1200" dirty="0" err="1"/>
              <a:t>zweitfachagenten</a:t>
            </a:r>
            <a:r>
              <a:rPr lang="de-DE" sz="1200" dirty="0"/>
              <a:t>/ 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www.kompass-mv.de</a:t>
            </a:r>
            <a:r>
              <a:rPr lang="de-DE" sz="1200" dirty="0"/>
              <a:t>/</a:t>
            </a:r>
            <a:r>
              <a:rPr lang="de-DE" sz="1200" dirty="0" err="1"/>
              <a:t>fuer</a:t>
            </a:r>
            <a:r>
              <a:rPr lang="de-DE" sz="1200" dirty="0"/>
              <a:t>-studierende ​</a:t>
            </a:r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www.farat.wiwi.uni-rostock.de</a:t>
            </a:r>
            <a:r>
              <a:rPr lang="de-DE" sz="1200" dirty="0"/>
              <a:t>/</a:t>
            </a:r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www.asta-rostock.de</a:t>
            </a:r>
            <a:r>
              <a:rPr lang="de-DE" sz="1200" dirty="0"/>
              <a:t>/</a:t>
            </a:r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www.stw-rw.de</a:t>
            </a:r>
            <a:r>
              <a:rPr lang="de-DE" sz="1200" dirty="0"/>
              <a:t>/</a:t>
            </a:r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https://www.salsarico.de/</a:t>
            </a:r>
            <a:endParaRPr lang="de-DE" sz="1200" dirty="0"/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https://www.piste.de/</a:t>
            </a:r>
            <a:endParaRPr lang="de-DE" sz="1200" dirty="0"/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www.inrostock.de</a:t>
            </a:r>
            <a:r>
              <a:rPr lang="de-DE" sz="1200" dirty="0"/>
              <a:t>/</a:t>
            </a:r>
          </a:p>
          <a:p>
            <a:pPr marL="285750" marR="0" lvl="0" indent="-28575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www.rostock.de</a:t>
            </a:r>
            <a:r>
              <a:rPr lang="de-DE" sz="1200" dirty="0"/>
              <a:t>/ </a:t>
            </a:r>
          </a:p>
          <a:p>
            <a:pPr marL="285750" indent="-2857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www.hochschulsport.uni-rostock.de</a:t>
            </a:r>
            <a:endParaRPr lang="de-DE" sz="1200" dirty="0"/>
          </a:p>
          <a:p>
            <a:pPr marL="285750" indent="-2857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/>
              <a:t>https://</a:t>
            </a:r>
            <a:r>
              <a:rPr lang="de-DE" sz="1200" dirty="0" err="1"/>
              <a:t>www.uni-rostock.de</a:t>
            </a:r>
            <a:r>
              <a:rPr lang="de-DE" sz="1200" dirty="0"/>
              <a:t>/</a:t>
            </a:r>
            <a:r>
              <a:rPr lang="de-DE" sz="1200" dirty="0" err="1"/>
              <a:t>storages</a:t>
            </a:r>
            <a:r>
              <a:rPr lang="de-DE" sz="1200" dirty="0"/>
              <a:t>/uni-rostock/</a:t>
            </a:r>
            <a:r>
              <a:rPr lang="de-DE" sz="1200" dirty="0" err="1"/>
              <a:t>UniHome</a:t>
            </a:r>
            <a:r>
              <a:rPr lang="de-DE" sz="1200" dirty="0"/>
              <a:t>/Gremien/Rechtsgrundlagen/</a:t>
            </a:r>
            <a:r>
              <a:rPr lang="de-DE" sz="1200" dirty="0" err="1"/>
              <a:t>Amtliche_Bekanntmachungen</a:t>
            </a:r>
            <a:r>
              <a:rPr lang="de-DE" sz="1200" dirty="0"/>
              <a:t>/2023/NR_44_2023.pdf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https://www.uni-rostock.de/storages/uni-rostock/UniHome/Gremien/Rechtsgrundlagen/Amtliche_Bekanntmachungen/2021/NR_41_2021.pdf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www.wsf.uni-rostock.de</a:t>
            </a:r>
            <a:r>
              <a:rPr lang="de-DE" sz="1200" dirty="0"/>
              <a:t>/</a:t>
            </a:r>
            <a:r>
              <a:rPr lang="de-DE" sz="1200" dirty="0" err="1"/>
              <a:t>storages</a:t>
            </a:r>
            <a:r>
              <a:rPr lang="de-DE" sz="1200" dirty="0"/>
              <a:t>/uni-rostock/</a:t>
            </a:r>
            <a:r>
              <a:rPr lang="de-DE" sz="1200" dirty="0" err="1"/>
              <a:t>Alle_WSF</a:t>
            </a:r>
            <a:r>
              <a:rPr lang="de-DE" sz="1200" dirty="0"/>
              <a:t>/WSF/Studium/</a:t>
            </a:r>
            <a:r>
              <a:rPr lang="de-DE" sz="1200" dirty="0" err="1"/>
              <a:t>pruefungsplaene</a:t>
            </a:r>
            <a:r>
              <a:rPr lang="de-DE" sz="1200" dirty="0"/>
              <a:t>/2023_09_19_NEU_Pruefungsplan_WSF_WiSe_2023_2024_Bachelor.pdf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</a:t>
            </a:r>
            <a:r>
              <a:rPr lang="de-DE" sz="1200" dirty="0" err="1"/>
              <a:t>www.wsf.uni-rostock.de</a:t>
            </a:r>
            <a:r>
              <a:rPr lang="de-DE" sz="1200" dirty="0"/>
              <a:t>/</a:t>
            </a:r>
            <a:r>
              <a:rPr lang="de-DE" sz="1200" dirty="0" err="1"/>
              <a:t>storages</a:t>
            </a:r>
            <a:r>
              <a:rPr lang="de-DE" sz="1200" dirty="0"/>
              <a:t>/uni-rostock/</a:t>
            </a:r>
            <a:r>
              <a:rPr lang="de-DE" sz="1200" dirty="0" err="1"/>
              <a:t>Alle_WSF</a:t>
            </a:r>
            <a:r>
              <a:rPr lang="de-DE" sz="1200" dirty="0"/>
              <a:t>/WSF/Studium/</a:t>
            </a:r>
            <a:r>
              <a:rPr lang="de-DE" sz="1200" dirty="0" err="1"/>
              <a:t>termine-ba</a:t>
            </a:r>
            <a:r>
              <a:rPr lang="de-DE" sz="1200" dirty="0"/>
              <a:t>/2023_06_20_a_Terminuebersicht_BA_WIP.pdf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Quiz in Anlehnung an: http://www.stuzubi.de/studium/studi-tipps/erster-unitag/quiz-uni-knigge.html [29.04.2014]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Onlinegrafiken: Cursor, </a:t>
            </a:r>
            <a:r>
              <a:rPr lang="de-DE" sz="1200" dirty="0" err="1"/>
              <a:t>Zwinker</a:t>
            </a:r>
            <a:r>
              <a:rPr lang="de-DE" sz="1200" dirty="0"/>
              <a:t>-Smiley, Party Emoji, </a:t>
            </a:r>
            <a:r>
              <a:rPr lang="de-DE" sz="1200" dirty="0" err="1"/>
              <a:t>Whatsapp</a:t>
            </a:r>
            <a:r>
              <a:rPr lang="de-DE" sz="1200" dirty="0"/>
              <a:t>, Erste Hilfe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https://www.unconditional-teaching.com/index.php?pg=embracing-mediocrity-de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7DBAA2-AAEF-4307-A49F-77ABC68DDB6B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519113" indent="-519113" algn="l">
              <a:tabLst>
                <a:tab pos="1073150" algn="l"/>
              </a:tabLst>
            </a:pPr>
            <a:r>
              <a:rPr lang="de-DE"/>
              <a:t>©  2009  </a:t>
            </a:r>
            <a:r>
              <a:rPr lang="de-DE" b="1"/>
              <a:t>UNIVERSITÄT ROSTOCK | </a:t>
            </a:r>
            <a:r>
              <a:rPr lang="de-DE"/>
              <a:t>WIRTSCHAFTS- UND SOZIALWISSENSCHAFTLICHE 		     FAKULTÄT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75E278-B7A8-46AD-AE70-60A8FF4239F1}" type="slidenum">
              <a:rPr lang="de-DE" smtClean="0"/>
              <a:pPr/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9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25.09.23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©  2009  </a:t>
            </a:r>
            <a:r>
              <a:rPr lang="de-DE" b="1"/>
              <a:t>UNIVERSITÄT ROSTOCK </a:t>
            </a:r>
            <a:r>
              <a:rPr lang="de-DE"/>
              <a:t>| </a:t>
            </a:r>
            <a:r>
              <a:rPr lang="de-DE" cap="all"/>
              <a:t>Wirtschafts- und Sozialwissenschaftliche Fakultät</a:t>
            </a:r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59DCBA7-0686-CD94-21D0-3809637E8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372501"/>
              </p:ext>
            </p:extLst>
          </p:nvPr>
        </p:nvGraphicFramePr>
        <p:xfrm>
          <a:off x="456237" y="1448780"/>
          <a:ext cx="7359188" cy="504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15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Vertikaler Textplatzhalter 1"/>
          <p:cNvSpPr>
            <a:spLocks noGrp="1"/>
          </p:cNvSpPr>
          <p:nvPr>
            <p:ph type="body" orient="vert" idx="1"/>
          </p:nvPr>
        </p:nvSpPr>
        <p:spPr>
          <a:xfrm>
            <a:off x="471710" y="5755683"/>
            <a:ext cx="2697828" cy="3603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dirty="0"/>
              <a:t>Prof. Dr. Andreas Diettrich</a:t>
            </a:r>
            <a:r>
              <a:rPr lang="de-DE" altLang="de-DE" b="1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07E58-0FE5-42BC-8EA0-4D280A8B0910}" type="datetime1"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25.09.23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Herzlich Willkommen</a:t>
            </a:r>
          </a:p>
        </p:txBody>
      </p:sp>
      <p:sp>
        <p:nvSpPr>
          <p:cNvPr id="16389" name="Foliennummernplatzhalt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048B5-92DD-4C34-80C2-BF7DBEDD952A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Narrow" panose="020B0606020202030204" pitchFamily="34" charset="0"/>
                <a:ea typeface="Verdana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Narrow" panose="020B0606020202030204" pitchFamily="34" charset="0"/>
              <a:ea typeface="Verdana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0" y="3649484"/>
            <a:ext cx="2697828" cy="192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Untertitel 23">
            <a:extLst>
              <a:ext uri="{FF2B5EF4-FFF2-40B4-BE49-F238E27FC236}">
                <a16:creationId xmlns:a16="http://schemas.microsoft.com/office/drawing/2014/main" id="{5A940020-199B-F40F-F6A2-F758715D55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1448" y="1556812"/>
            <a:ext cx="8208912" cy="360040"/>
          </a:xfrm>
        </p:spPr>
        <p:txBody>
          <a:bodyPr/>
          <a:lstStyle/>
          <a:p>
            <a:pPr algn="ctr"/>
            <a:r>
              <a:rPr lang="de-DE" sz="2800" dirty="0">
                <a:solidFill>
                  <a:schemeClr val="tx2"/>
                </a:solidFill>
              </a:rPr>
              <a:t>Institut für Wirtschaftspädagogik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73F4A23-3CC6-B75A-1484-0A4D003CD9C3}"/>
              </a:ext>
            </a:extLst>
          </p:cNvPr>
          <p:cNvSpPr txBox="1"/>
          <p:nvPr/>
        </p:nvSpPr>
        <p:spPr>
          <a:xfrm>
            <a:off x="290921" y="2590630"/>
            <a:ext cx="313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n-lt"/>
              </a:rPr>
              <a:t>Lehrstuhl für Wirtschafts- und Gründungspädagogik</a:t>
            </a:r>
          </a:p>
        </p:txBody>
      </p:sp>
      <p:sp>
        <p:nvSpPr>
          <p:cNvPr id="28" name="Vertikaler Textplatzhalter 1">
            <a:extLst>
              <a:ext uri="{FF2B5EF4-FFF2-40B4-BE49-F238E27FC236}">
                <a16:creationId xmlns:a16="http://schemas.microsoft.com/office/drawing/2014/main" id="{394D99C3-6467-CD5A-9954-6D95B5126B07}"/>
              </a:ext>
            </a:extLst>
          </p:cNvPr>
          <p:cNvSpPr txBox="1">
            <a:spLocks/>
          </p:cNvSpPr>
          <p:nvPr/>
        </p:nvSpPr>
        <p:spPr>
          <a:xfrm>
            <a:off x="5306132" y="5756440"/>
            <a:ext cx="2697828" cy="3603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kern="0" dirty="0"/>
              <a:t>Prof. Dr. Matthias Söll</a:t>
            </a:r>
            <a:r>
              <a:rPr lang="de-DE" altLang="de-DE" b="1" kern="0" dirty="0"/>
              <a:t>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kern="0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kern="0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FEFE1BD-771A-DF75-8C64-B002CED2E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8610" y="3650997"/>
            <a:ext cx="2697828" cy="192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3D00BF3-8CAD-E453-C84B-B90925BAFF25}"/>
              </a:ext>
            </a:extLst>
          </p:cNvPr>
          <p:cNvSpPr txBox="1"/>
          <p:nvPr/>
        </p:nvSpPr>
        <p:spPr>
          <a:xfrm>
            <a:off x="4735458" y="2652942"/>
            <a:ext cx="376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n-lt"/>
              </a:rPr>
              <a:t>Lehrstuhl für Wirtschaftsdidaktik</a:t>
            </a:r>
          </a:p>
          <a:p>
            <a:pPr algn="ctr"/>
            <a:r>
              <a:rPr lang="de-DE" sz="1600" dirty="0">
                <a:solidFill>
                  <a:srgbClr val="C00000"/>
                </a:solidFill>
                <a:latin typeface="+mn-lt"/>
              </a:rPr>
              <a:t>Schwerpunkt digitales Lehren und Lernen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8918373-5A7E-DF22-330E-5415A72F2BCE}"/>
              </a:ext>
            </a:extLst>
          </p:cNvPr>
          <p:cNvCxnSpPr/>
          <p:nvPr/>
        </p:nvCxnSpPr>
        <p:spPr>
          <a:xfrm flipH="1">
            <a:off x="2235137" y="2173320"/>
            <a:ext cx="934401" cy="417310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68C5515-1C30-487A-4645-9374F1ED7CF8}"/>
              </a:ext>
            </a:extLst>
          </p:cNvPr>
          <p:cNvCxnSpPr>
            <a:cxnSpLocks/>
          </p:cNvCxnSpPr>
          <p:nvPr/>
        </p:nvCxnSpPr>
        <p:spPr>
          <a:xfrm>
            <a:off x="5512754" y="2174077"/>
            <a:ext cx="934401" cy="473619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73D35552-A08D-7F5F-C242-08A5269FC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979" y="4062785"/>
            <a:ext cx="1514190" cy="11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25" grpId="0" build="p"/>
      <p:bldP spid="27" grpId="0"/>
      <p:bldP spid="28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Vertikaler Textplatzhalter 1"/>
          <p:cNvSpPr>
            <a:spLocks noGrp="1"/>
          </p:cNvSpPr>
          <p:nvPr>
            <p:ph type="body" orient="vert" idx="1"/>
          </p:nvPr>
        </p:nvSpPr>
        <p:spPr>
          <a:xfrm>
            <a:off x="564366" y="1986153"/>
            <a:ext cx="8229600" cy="11525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07E58-0FE5-42BC-8EA0-4D280A8B0910}" type="datetime1"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25.09.23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Herzlich Willkommen</a:t>
            </a:r>
          </a:p>
        </p:txBody>
      </p:sp>
      <p:sp>
        <p:nvSpPr>
          <p:cNvPr id="16389" name="Foliennummernplatzhalt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048B5-92DD-4C34-80C2-BF7DBEDD952A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Narrow" panose="020B0606020202030204" pitchFamily="34" charset="0"/>
                <a:ea typeface="Verdana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Narrow" panose="020B0606020202030204" pitchFamily="34" charset="0"/>
              <a:ea typeface="Verdana" pitchFamily="34" charset="0"/>
            </a:endParaRPr>
          </a:p>
        </p:txBody>
      </p:sp>
      <p:sp>
        <p:nvSpPr>
          <p:cNvPr id="16390" name="Untertitel 5"/>
          <p:cNvSpPr>
            <a:spLocks noGrp="1"/>
          </p:cNvSpPr>
          <p:nvPr>
            <p:ph type="subTitle" idx="13"/>
          </p:nvPr>
        </p:nvSpPr>
        <p:spPr>
          <a:xfrm>
            <a:off x="5244318" y="482407"/>
            <a:ext cx="2407797" cy="395273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Lehrstuhlteam</a:t>
            </a:r>
          </a:p>
        </p:txBody>
      </p:sp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913"/>
          <a:stretch/>
        </p:blipFill>
        <p:spPr bwMode="auto">
          <a:xfrm>
            <a:off x="1391453" y="4214598"/>
            <a:ext cx="1744375" cy="1294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943" y="1633425"/>
            <a:ext cx="1811780" cy="12455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516" y="4208923"/>
            <a:ext cx="1757595" cy="1289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feld 4"/>
          <p:cNvSpPr txBox="1">
            <a:spLocks noChangeArrowheads="1"/>
          </p:cNvSpPr>
          <p:nvPr/>
        </p:nvSpPr>
        <p:spPr bwMode="auto">
          <a:xfrm>
            <a:off x="2524197" y="3076936"/>
            <a:ext cx="15055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Kathleen Neumann, M.A.</a:t>
            </a:r>
          </a:p>
        </p:txBody>
      </p:sp>
      <p:sp>
        <p:nvSpPr>
          <p:cNvPr id="16401" name="Textfeld 16"/>
          <p:cNvSpPr txBox="1">
            <a:spLocks noChangeArrowheads="1"/>
          </p:cNvSpPr>
          <p:nvPr/>
        </p:nvSpPr>
        <p:spPr bwMode="auto">
          <a:xfrm>
            <a:off x="693236" y="3076304"/>
            <a:ext cx="1217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Sabine Brüser, M.A.</a:t>
            </a:r>
          </a:p>
        </p:txBody>
      </p:sp>
      <p:sp>
        <p:nvSpPr>
          <p:cNvPr id="16403" name="Textfeld 19"/>
          <p:cNvSpPr txBox="1">
            <a:spLocks noChangeArrowheads="1"/>
          </p:cNvSpPr>
          <p:nvPr/>
        </p:nvSpPr>
        <p:spPr bwMode="auto">
          <a:xfrm>
            <a:off x="1664758" y="5641581"/>
            <a:ext cx="11977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Mara Fausten, M.A.</a:t>
            </a:r>
          </a:p>
        </p:txBody>
      </p:sp>
      <p:sp>
        <p:nvSpPr>
          <p:cNvPr id="16404" name="Textfeld 20"/>
          <p:cNvSpPr txBox="1">
            <a:spLocks noChangeArrowheads="1"/>
          </p:cNvSpPr>
          <p:nvPr/>
        </p:nvSpPr>
        <p:spPr bwMode="auto">
          <a:xfrm>
            <a:off x="3767461" y="5641581"/>
            <a:ext cx="11657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Vivien Peyer, M.A.</a:t>
            </a:r>
          </a:p>
        </p:txBody>
      </p:sp>
      <p:sp>
        <p:nvSpPr>
          <p:cNvPr id="16405" name="Textfeld 21"/>
          <p:cNvSpPr txBox="1">
            <a:spLocks noChangeArrowheads="1"/>
          </p:cNvSpPr>
          <p:nvPr/>
        </p:nvSpPr>
        <p:spPr bwMode="auto">
          <a:xfrm>
            <a:off x="5838104" y="5641580"/>
            <a:ext cx="1210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Vivien Dobner, M.A.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A4AE72-1142-4E90-92C7-50EF46AF5275}"/>
              </a:ext>
            </a:extLst>
          </p:cNvPr>
          <p:cNvSpPr txBox="1"/>
          <p:nvPr/>
        </p:nvSpPr>
        <p:spPr>
          <a:xfrm>
            <a:off x="6696236" y="3066817"/>
            <a:ext cx="1548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Sandra Petersen, M.A.</a:t>
            </a:r>
          </a:p>
        </p:txBody>
      </p:sp>
      <p:pic>
        <p:nvPicPr>
          <p:cNvPr id="1034" name="Picture 10" descr="https://www.wiwi.uni-rostock.de/fileadmin/_processed_/0/4/csm_swKathleen_Neumann_0019a_6778e85bc0.jpg">
            <a:extLst>
              <a:ext uri="{FF2B5EF4-FFF2-40B4-BE49-F238E27FC236}">
                <a16:creationId xmlns:a16="http://schemas.microsoft.com/office/drawing/2014/main" id="{4D435BE7-2004-44CA-8855-DB6020E5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92" y="1633820"/>
            <a:ext cx="1744375" cy="1260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794" y="1622397"/>
            <a:ext cx="1758045" cy="1269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799" y="4208923"/>
            <a:ext cx="1766833" cy="1289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D113121-3A1C-A22D-9F54-3D7E1EABA1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198" y="1633425"/>
            <a:ext cx="1767187" cy="1261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41529CA-FFBB-EDFA-C976-76EA789AD2E4}"/>
              </a:ext>
            </a:extLst>
          </p:cNvPr>
          <p:cNvSpPr txBox="1"/>
          <p:nvPr/>
        </p:nvSpPr>
        <p:spPr>
          <a:xfrm>
            <a:off x="4429685" y="3081590"/>
            <a:ext cx="19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solidFill>
                  <a:srgbClr val="000000"/>
                </a:solidFill>
                <a:latin typeface="Arial Narrow"/>
              </a:rPr>
              <a:t>Dr. Ilkay </a:t>
            </a:r>
            <a:r>
              <a:rPr lang="de-DE" sz="1100" dirty="0" err="1">
                <a:solidFill>
                  <a:srgbClr val="000000"/>
                </a:solidFill>
                <a:latin typeface="Arial Narrow"/>
              </a:rPr>
              <a:t>Koparan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2213C6-F2FE-5433-E68D-0E5B08730A9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049E9FE-D6BB-4C79-8DAE-C418FC1DDDED}" type="datetime1">
              <a:rPr lang="de-DE" smtClean="0"/>
              <a:pPr>
                <a:defRPr/>
              </a:pPr>
              <a:t>25.09.23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1D708B-E05A-88A4-8CA9-B36C4C5669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Herzlich Willkommen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CFD9BF-616C-F048-0BE6-B121B3254C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845C4B-1795-4DD1-A57E-E6E738312260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7EBD43-B409-63D5-37E6-4B36708F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36" y="4253892"/>
            <a:ext cx="1831329" cy="13130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2BE3AD-B374-82BD-24C5-8CEC4FFD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12" y="4250299"/>
            <a:ext cx="1848301" cy="13202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DD7314-83A0-A578-8970-37688BA5B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760" y="4250299"/>
            <a:ext cx="1831329" cy="1294323"/>
          </a:xfrm>
          <a:prstGeom prst="rect">
            <a:avLst/>
          </a:prstGeom>
        </p:spPr>
      </p:pic>
      <p:sp>
        <p:nvSpPr>
          <p:cNvPr id="11" name="Textfeld 16">
            <a:extLst>
              <a:ext uri="{FF2B5EF4-FFF2-40B4-BE49-F238E27FC236}">
                <a16:creationId xmlns:a16="http://schemas.microsoft.com/office/drawing/2014/main" id="{BB60B27F-61BC-9F20-4EAD-9EFAD663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117" y="5626336"/>
            <a:ext cx="11208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Carola Riehl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M.A.</a:t>
            </a:r>
          </a:p>
        </p:txBody>
      </p:sp>
      <p:sp>
        <p:nvSpPr>
          <p:cNvPr id="12" name="Textfeld 16">
            <a:extLst>
              <a:ext uri="{FF2B5EF4-FFF2-40B4-BE49-F238E27FC236}">
                <a16:creationId xmlns:a16="http://schemas.microsoft.com/office/drawing/2014/main" id="{CC7F2A7A-8824-FED2-3444-A207F3950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614" y="5626336"/>
            <a:ext cx="12682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Claudia </a:t>
            </a:r>
            <a:r>
              <a:rPr lang="de-DE" altLang="de-DE" sz="11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Thürke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M.A.</a:t>
            </a:r>
          </a:p>
        </p:txBody>
      </p:sp>
      <p:sp>
        <p:nvSpPr>
          <p:cNvPr id="13" name="Textfeld 16">
            <a:extLst>
              <a:ext uri="{FF2B5EF4-FFF2-40B4-BE49-F238E27FC236}">
                <a16:creationId xmlns:a16="http://schemas.microsoft.com/office/drawing/2014/main" id="{3DE84B0A-760C-4BDD-A60E-02799C3A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365" y="5626336"/>
            <a:ext cx="12875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100" dirty="0">
                <a:solidFill>
                  <a:srgbClr val="000000"/>
                </a:solidFill>
                <a:latin typeface="Arial Narrow" panose="020B0606020202030204" pitchFamily="34" charset="0"/>
              </a:rPr>
              <a:t>Theresa Wilken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M.A.</a:t>
            </a:r>
          </a:p>
        </p:txBody>
      </p:sp>
      <p:sp>
        <p:nvSpPr>
          <p:cNvPr id="15" name="Untertitel 5">
            <a:extLst>
              <a:ext uri="{FF2B5EF4-FFF2-40B4-BE49-F238E27FC236}">
                <a16:creationId xmlns:a16="http://schemas.microsoft.com/office/drawing/2014/main" id="{A1F510D1-88F7-DC7F-436B-167F9787E05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244318" y="482407"/>
            <a:ext cx="2407797" cy="395273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Lehrstuhlteam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61490E-5402-0059-F0D9-236EC1390D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782" y="1665359"/>
            <a:ext cx="1767993" cy="1261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8348B41-F26E-B682-DEE2-C4F4CDBF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2167" y="1665359"/>
            <a:ext cx="1767993" cy="1260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www.bwl.uni-rostock.de/storages/uni-rostock/_processed_/8/7/csm_Foto_Robert_Hantsch_e3acf2d7ca.jpg">
            <a:extLst>
              <a:ext uri="{FF2B5EF4-FFF2-40B4-BE49-F238E27FC236}">
                <a16:creationId xmlns:a16="http://schemas.microsoft.com/office/drawing/2014/main" id="{6298BA4E-0C32-D387-931B-ACC6E84B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63" y="1661739"/>
            <a:ext cx="1790171" cy="1260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164D887D-50DF-8D37-A35B-C93D709A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1131" y="1654729"/>
            <a:ext cx="1765926" cy="1260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8FFAD06-FDAD-1982-3AF9-4AFDF4F2AEC8}"/>
              </a:ext>
            </a:extLst>
          </p:cNvPr>
          <p:cNvSpPr txBox="1"/>
          <p:nvPr/>
        </p:nvSpPr>
        <p:spPr>
          <a:xfrm>
            <a:off x="376381" y="3076880"/>
            <a:ext cx="19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solidFill>
                  <a:srgbClr val="000000"/>
                </a:solidFill>
                <a:latin typeface="Arial Narrow"/>
              </a:rPr>
              <a:t>Saskia </a:t>
            </a:r>
            <a:r>
              <a:rPr lang="de-DE" sz="1100" dirty="0" err="1">
                <a:solidFill>
                  <a:srgbClr val="000000"/>
                </a:solidFill>
                <a:latin typeface="Arial Narrow"/>
              </a:rPr>
              <a:t>Paetsch</a:t>
            </a:r>
            <a:r>
              <a:rPr lang="de-DE" sz="1100" dirty="0">
                <a:solidFill>
                  <a:srgbClr val="000000"/>
                </a:solidFill>
                <a:latin typeface="Arial Narrow"/>
              </a:rPr>
              <a:t>, Dipl. – Kffr.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703002F-96CF-8667-47BE-54A846A80762}"/>
              </a:ext>
            </a:extLst>
          </p:cNvPr>
          <p:cNvSpPr txBox="1"/>
          <p:nvPr/>
        </p:nvSpPr>
        <p:spPr>
          <a:xfrm>
            <a:off x="2910569" y="3076880"/>
            <a:ext cx="1319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Wiebke Fröhlich</a:t>
            </a:r>
          </a:p>
        </p:txBody>
      </p:sp>
      <p:sp>
        <p:nvSpPr>
          <p:cNvPr id="18" name="Textfeld 4">
            <a:extLst>
              <a:ext uri="{FF2B5EF4-FFF2-40B4-BE49-F238E27FC236}">
                <a16:creationId xmlns:a16="http://schemas.microsoft.com/office/drawing/2014/main" id="{11C02432-3598-F9C3-C3C4-8602D835B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849" y="3067115"/>
            <a:ext cx="13195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 </a:t>
            </a:r>
            <a:r>
              <a:rPr kumimoji="0" lang="de-DE" alt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Hantsch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M.A. </a:t>
            </a:r>
          </a:p>
        </p:txBody>
      </p:sp>
      <p:sp>
        <p:nvSpPr>
          <p:cNvPr id="19" name="Textfeld 4">
            <a:extLst>
              <a:ext uri="{FF2B5EF4-FFF2-40B4-BE49-F238E27FC236}">
                <a16:creationId xmlns:a16="http://schemas.microsoft.com/office/drawing/2014/main" id="{9815C9A8-D860-B5FD-B3C4-BE2593C3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068" y="3045088"/>
            <a:ext cx="17684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Katja Lange, Dipl.-</a:t>
            </a:r>
            <a:r>
              <a:rPr kumimoji="0" lang="de-DE" alt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Medienwiss</a:t>
            </a: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50167"/>
      </p:ext>
    </p:extLst>
  </p:cSld>
  <p:clrMapOvr>
    <a:masterClrMapping/>
  </p:clrMapOvr>
</p:sld>
</file>

<file path=ppt/theme/theme1.xml><?xml version="1.0" encoding="utf-8"?>
<a:theme xmlns:a="http://schemas.openxmlformats.org/drawingml/2006/main" name="WisoFak">
  <a:themeElements>
    <a:clrScheme name="Wirtschafts- und Sozialwissenschafliche Fakultä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ADB2"/>
      </a:accent1>
      <a:accent2>
        <a:srgbClr val="ACB5BA"/>
      </a:accent2>
      <a:accent3>
        <a:srgbClr val="B5BEC3"/>
      </a:accent3>
      <a:accent4>
        <a:srgbClr val="BEC6CA"/>
      </a:accent4>
      <a:accent5>
        <a:srgbClr val="C8CED2"/>
      </a:accent5>
      <a:accent6>
        <a:srgbClr val="D1D6DA"/>
      </a:accent6>
      <a:hlink>
        <a:srgbClr val="DADFE2"/>
      </a:hlink>
      <a:folHlink>
        <a:srgbClr val="E3E7E9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hr viel Text">
  <a:themeElements>
    <a:clrScheme name="Wirtschafts- und Sozialwissenschafliche Fakultä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ADB2"/>
      </a:accent1>
      <a:accent2>
        <a:srgbClr val="ACB5BA"/>
      </a:accent2>
      <a:accent3>
        <a:srgbClr val="B6BDC2"/>
      </a:accent3>
      <a:accent4>
        <a:srgbClr val="BFC5C9"/>
      </a:accent4>
      <a:accent5>
        <a:srgbClr val="C8CED1"/>
      </a:accent5>
      <a:accent6>
        <a:srgbClr val="D1D6D9"/>
      </a:accent6>
      <a:hlink>
        <a:srgbClr val="DADEE0"/>
      </a:hlink>
      <a:folHlink>
        <a:srgbClr val="E3E6E7"/>
      </a:folHlink>
    </a:clrScheme>
    <a:fontScheme name="Uni_Powerpoint_praesi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isoFak">
  <a:themeElements>
    <a:clrScheme name="Wirtschafts- und Sozialwissenschafliche Fakultä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ADB2"/>
      </a:accent1>
      <a:accent2>
        <a:srgbClr val="ACB5BA"/>
      </a:accent2>
      <a:accent3>
        <a:srgbClr val="B5BEC3"/>
      </a:accent3>
      <a:accent4>
        <a:srgbClr val="BEC6CA"/>
      </a:accent4>
      <a:accent5>
        <a:srgbClr val="C8CED2"/>
      </a:accent5>
      <a:accent6>
        <a:srgbClr val="D1D6DA"/>
      </a:accent6>
      <a:hlink>
        <a:srgbClr val="DADFE2"/>
      </a:hlink>
      <a:folHlink>
        <a:srgbClr val="E3E7E9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WisoFak">
  <a:themeElements>
    <a:clrScheme name="Wirtschafts- und Sozialwissenschafliche Fakultä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ADB2"/>
      </a:accent1>
      <a:accent2>
        <a:srgbClr val="ACB5BA"/>
      </a:accent2>
      <a:accent3>
        <a:srgbClr val="B5BEC3"/>
      </a:accent3>
      <a:accent4>
        <a:srgbClr val="BEC6CA"/>
      </a:accent4>
      <a:accent5>
        <a:srgbClr val="C8CED2"/>
      </a:accent5>
      <a:accent6>
        <a:srgbClr val="D1D6DA"/>
      </a:accent6>
      <a:hlink>
        <a:srgbClr val="DADFE2"/>
      </a:hlink>
      <a:folHlink>
        <a:srgbClr val="E3E7E9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0</TotalTime>
  <Words>3215</Words>
  <Application>Microsoft Macintosh PowerPoint</Application>
  <PresentationFormat>Bildschirmpräsentation (4:3)</PresentationFormat>
  <Paragraphs>709</Paragraphs>
  <Slides>55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55</vt:i4>
      </vt:variant>
    </vt:vector>
  </HeadingPairs>
  <TitlesOfParts>
    <vt:vector size="67" baseType="lpstr">
      <vt:lpstr>Symbol</vt:lpstr>
      <vt:lpstr>Arial</vt:lpstr>
      <vt:lpstr>Times New Roman</vt:lpstr>
      <vt:lpstr>Arial Narrow</vt:lpstr>
      <vt:lpstr>Ink Free</vt:lpstr>
      <vt:lpstr>Wingdings</vt:lpstr>
      <vt:lpstr>Verdana</vt:lpstr>
      <vt:lpstr>Franklin Gothic Book</vt:lpstr>
      <vt:lpstr>WisoFak</vt:lpstr>
      <vt:lpstr>2_sehr viel Text</vt:lpstr>
      <vt:lpstr>1_WisoFak</vt:lpstr>
      <vt:lpstr>2_WisoFak</vt:lpstr>
      <vt:lpstr>PowerPoint-Präsentation</vt:lpstr>
      <vt:lpstr>Vorstellungsrunde</vt:lpstr>
      <vt:lpstr>Veranstaltungshinweise:</vt:lpstr>
      <vt:lpstr>WhatsApp Gruppe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Veranstaltungen, Clubs, Sport …</vt:lpstr>
      <vt:lpstr>PowerPoint-Präsentation</vt:lpstr>
      <vt:lpstr>Veranstaltungen, Clubs, Sport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Kurze Pause 15 min </vt:lpstr>
      <vt:lpstr>PowerPoint-Präsentation</vt:lpstr>
      <vt:lpstr>PowerPoint-Präsentation</vt:lpstr>
      <vt:lpstr>PowerPoint-Präsentation</vt:lpstr>
      <vt:lpstr>SPSO?</vt:lpstr>
      <vt:lpstr>PowerPoint-Präsentation</vt:lpstr>
      <vt:lpstr>Wichtige Fragen: </vt:lpstr>
      <vt:lpstr>Wichtige Fragen: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Terminübersicht WS 23/24 (01.10.2023 – 31.03.2024)</vt:lpstr>
      <vt:lpstr>Prüfungsplan</vt:lpstr>
      <vt:lpstr>PowerPoint-Präsentation</vt:lpstr>
      <vt:lpstr>Passt auf euch auf!</vt:lpstr>
      <vt:lpstr>Was nehmt ihr euch für das Studium vor?  Worauf freut ihr euch am meisten?</vt:lpstr>
      <vt:lpstr>Das war unser  Ersti Hilfe Kurs</vt:lpstr>
      <vt:lpstr>PowerPoint-Präsentation</vt:lpstr>
    </vt:vector>
  </TitlesOfParts>
  <Company>URZ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r06</dc:creator>
  <cp:lastModifiedBy>Jana Kleinitz</cp:lastModifiedBy>
  <cp:revision>1386</cp:revision>
  <cp:lastPrinted>2022-09-30T13:19:59Z</cp:lastPrinted>
  <dcterms:created xsi:type="dcterms:W3CDTF">2009-05-15T06:28:25Z</dcterms:created>
  <dcterms:modified xsi:type="dcterms:W3CDTF">2023-09-25T12:38:48Z</dcterms:modified>
</cp:coreProperties>
</file>